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5"/>
  </p:notesMasterIdLst>
  <p:sldIdLst>
    <p:sldId id="391" r:id="rId3"/>
    <p:sldId id="392" r:id="rId4"/>
    <p:sldId id="393" r:id="rId6"/>
    <p:sldId id="394" r:id="rId7"/>
    <p:sldId id="395" r:id="rId8"/>
    <p:sldId id="396" r:id="rId9"/>
    <p:sldId id="397" r:id="rId10"/>
    <p:sldId id="398" r:id="rId11"/>
    <p:sldId id="412" r:id="rId12"/>
    <p:sldId id="413" r:id="rId13"/>
    <p:sldId id="433" r:id="rId14"/>
    <p:sldId id="434" r:id="rId15"/>
    <p:sldId id="435" r:id="rId16"/>
    <p:sldId id="436" r:id="rId17"/>
    <p:sldId id="399" r:id="rId18"/>
    <p:sldId id="401" r:id="rId19"/>
    <p:sldId id="425" r:id="rId20"/>
    <p:sldId id="426" r:id="rId21"/>
    <p:sldId id="361" r:id="rId22"/>
    <p:sldId id="325" r:id="rId23"/>
    <p:sldId id="328" r:id="rId24"/>
    <p:sldId id="262" r:id="rId25"/>
    <p:sldId id="319" r:id="rId26"/>
    <p:sldId id="363" r:id="rId27"/>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12" userDrawn="1">
          <p15:clr>
            <a:srgbClr val="A4A3A4"/>
          </p15:clr>
        </p15:guide>
        <p15:guide id="2" pos="415" userDrawn="1">
          <p15:clr>
            <a:srgbClr val="A4A3A4"/>
          </p15:clr>
        </p15:guide>
        <p15:guide id="3" orient="horz" pos="1457" userDrawn="1">
          <p15:clr>
            <a:srgbClr val="A4A3A4"/>
          </p15:clr>
        </p15:guide>
        <p15:guide id="4" pos="72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44C89"/>
    <a:srgbClr val="4E81C0"/>
    <a:srgbClr val="313D51"/>
    <a:srgbClr val="433D3C"/>
    <a:srgbClr val="C00000"/>
    <a:srgbClr val="F0F2F4"/>
    <a:srgbClr val="0B2C4F"/>
    <a:srgbClr val="213555"/>
    <a:srgbClr val="263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23" autoAdjust="0"/>
    <p:restoredTop sz="96314" autoAdjust="0"/>
  </p:normalViewPr>
  <p:slideViewPr>
    <p:cSldViewPr snapToGrid="0">
      <p:cViewPr varScale="1">
        <p:scale>
          <a:sx n="76" d="100"/>
          <a:sy n="76" d="100"/>
        </p:scale>
        <p:origin x="261" y="42"/>
      </p:cViewPr>
      <p:guideLst>
        <p:guide pos="4112"/>
        <p:guide pos="415"/>
        <p:guide orient="horz" pos="1457"/>
        <p:guide pos="7219"/>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1" Type="http://schemas.openxmlformats.org/officeDocument/2006/relationships/tags" Target="tags/tag10.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B2E5B-1A0B-4F0A-9547-4FB8D13F2C5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3CF89-91F4-45FB-A589-58532703FC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E3CF89-91F4-45FB-A589-58532703FC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E3CF89-91F4-45FB-A589-58532703FC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5" name="矩形 4"/>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标题 1"/>
          <p:cNvSpPr>
            <a:spLocks noGrp="1"/>
          </p:cNvSpPr>
          <p:nvPr>
            <p:ph type="title" hasCustomPrompt="1"/>
          </p:nvPr>
        </p:nvSpPr>
        <p:spPr>
          <a:xfrm>
            <a:off x="1406898" y="752801"/>
            <a:ext cx="3629564" cy="456129"/>
          </a:xfrm>
          <a:prstGeom prst="rect">
            <a:avLst/>
          </a:prstGeom>
        </p:spPr>
        <p:txBody>
          <a:bodyPr>
            <a:noAutofit/>
          </a:bodyPr>
          <a:lstStyle>
            <a:lvl1pPr>
              <a:defRPr sz="2400" b="1">
                <a:solidFill>
                  <a:srgbClr val="244C89"/>
                </a:solidFill>
                <a:ea typeface="思源黑体" pitchFamily="34" charset="-122"/>
              </a:defRPr>
            </a:lvl1pPr>
          </a:lstStyle>
          <a:p>
            <a:r>
              <a:rPr lang="zh-CN" altLang="en-US" dirty="0"/>
              <a:t>单击编辑标题</a:t>
            </a:r>
            <a:endParaRPr lang="zh-CN" altLang="en-US" dirty="0"/>
          </a:p>
        </p:txBody>
      </p:sp>
      <p:sp>
        <p:nvSpPr>
          <p:cNvPr id="9" name="Freeform 5"/>
          <p:cNvSpPr/>
          <p:nvPr userDrawn="1"/>
        </p:nvSpPr>
        <p:spPr bwMode="auto">
          <a:xfrm>
            <a:off x="861588" y="857970"/>
            <a:ext cx="441095" cy="525190"/>
          </a:xfrm>
          <a:custGeom>
            <a:avLst/>
            <a:gdLst>
              <a:gd name="T0" fmla="*/ 269 w 537"/>
              <a:gd name="T1" fmla="*/ 0 h 623"/>
              <a:gd name="T2" fmla="*/ 403 w 537"/>
              <a:gd name="T3" fmla="*/ 78 h 623"/>
              <a:gd name="T4" fmla="*/ 537 w 537"/>
              <a:gd name="T5" fmla="*/ 156 h 623"/>
              <a:gd name="T6" fmla="*/ 537 w 537"/>
              <a:gd name="T7" fmla="*/ 311 h 623"/>
              <a:gd name="T8" fmla="*/ 537 w 537"/>
              <a:gd name="T9" fmla="*/ 467 h 623"/>
              <a:gd name="T10" fmla="*/ 403 w 537"/>
              <a:gd name="T11" fmla="*/ 545 h 623"/>
              <a:gd name="T12" fmla="*/ 269 w 537"/>
              <a:gd name="T13" fmla="*/ 623 h 623"/>
              <a:gd name="T14" fmla="*/ 134 w 537"/>
              <a:gd name="T15" fmla="*/ 545 h 623"/>
              <a:gd name="T16" fmla="*/ 0 w 537"/>
              <a:gd name="T17" fmla="*/ 467 h 623"/>
              <a:gd name="T18" fmla="*/ 0 w 537"/>
              <a:gd name="T19" fmla="*/ 311 h 623"/>
              <a:gd name="T20" fmla="*/ 0 w 537"/>
              <a:gd name="T21" fmla="*/ 156 h 623"/>
              <a:gd name="T22" fmla="*/ 134 w 537"/>
              <a:gd name="T23" fmla="*/ 78 h 623"/>
              <a:gd name="T24" fmla="*/ 269 w 537"/>
              <a:gd name="T25" fmla="*/ 0 h 623"/>
              <a:gd name="T26" fmla="*/ 269 w 537"/>
              <a:gd name="T27" fmla="*/ 53 h 623"/>
              <a:gd name="T28" fmla="*/ 380 w 537"/>
              <a:gd name="T29" fmla="*/ 117 h 623"/>
              <a:gd name="T30" fmla="*/ 492 w 537"/>
              <a:gd name="T31" fmla="*/ 182 h 623"/>
              <a:gd name="T32" fmla="*/ 492 w 537"/>
              <a:gd name="T33" fmla="*/ 311 h 623"/>
              <a:gd name="T34" fmla="*/ 492 w 537"/>
              <a:gd name="T35" fmla="*/ 441 h 623"/>
              <a:gd name="T36" fmla="*/ 380 w 537"/>
              <a:gd name="T37" fmla="*/ 505 h 623"/>
              <a:gd name="T38" fmla="*/ 269 w 537"/>
              <a:gd name="T39" fmla="*/ 570 h 623"/>
              <a:gd name="T40" fmla="*/ 157 w 537"/>
              <a:gd name="T41" fmla="*/ 505 h 623"/>
              <a:gd name="T42" fmla="*/ 46 w 537"/>
              <a:gd name="T43" fmla="*/ 441 h 623"/>
              <a:gd name="T44" fmla="*/ 46 w 537"/>
              <a:gd name="T45" fmla="*/ 311 h 623"/>
              <a:gd name="T46" fmla="*/ 46 w 537"/>
              <a:gd name="T47" fmla="*/ 182 h 623"/>
              <a:gd name="T48" fmla="*/ 157 w 537"/>
              <a:gd name="T49" fmla="*/ 117 h 623"/>
              <a:gd name="T50" fmla="*/ 269 w 537"/>
              <a:gd name="T51" fmla="*/ 53 h 623"/>
              <a:gd name="T52" fmla="*/ 215 w 537"/>
              <a:gd name="T53" fmla="*/ 455 h 623"/>
              <a:gd name="T54" fmla="*/ 367 w 537"/>
              <a:gd name="T55" fmla="*/ 455 h 623"/>
              <a:gd name="T56" fmla="*/ 375 w 537"/>
              <a:gd name="T57" fmla="*/ 463 h 623"/>
              <a:gd name="T58" fmla="*/ 367 w 537"/>
              <a:gd name="T59" fmla="*/ 471 h 623"/>
              <a:gd name="T60" fmla="*/ 215 w 537"/>
              <a:gd name="T61" fmla="*/ 471 h 623"/>
              <a:gd name="T62" fmla="*/ 207 w 537"/>
              <a:gd name="T63" fmla="*/ 463 h 623"/>
              <a:gd name="T64" fmla="*/ 215 w 537"/>
              <a:gd name="T65" fmla="*/ 455 h 623"/>
              <a:gd name="T66" fmla="*/ 218 w 537"/>
              <a:gd name="T67" fmla="*/ 380 h 623"/>
              <a:gd name="T68" fmla="*/ 302 w 537"/>
              <a:gd name="T69" fmla="*/ 242 h 623"/>
              <a:gd name="T70" fmla="*/ 331 w 537"/>
              <a:gd name="T71" fmla="*/ 260 h 623"/>
              <a:gd name="T72" fmla="*/ 248 w 537"/>
              <a:gd name="T73" fmla="*/ 398 h 623"/>
              <a:gd name="T74" fmla="*/ 218 w 537"/>
              <a:gd name="T75" fmla="*/ 380 h 623"/>
              <a:gd name="T76" fmla="*/ 159 w 537"/>
              <a:gd name="T77" fmla="*/ 344 h 623"/>
              <a:gd name="T78" fmla="*/ 243 w 537"/>
              <a:gd name="T79" fmla="*/ 207 h 623"/>
              <a:gd name="T80" fmla="*/ 272 w 537"/>
              <a:gd name="T81" fmla="*/ 224 h 623"/>
              <a:gd name="T82" fmla="*/ 189 w 537"/>
              <a:gd name="T83" fmla="*/ 362 h 623"/>
              <a:gd name="T84" fmla="*/ 159 w 537"/>
              <a:gd name="T85" fmla="*/ 344 h 623"/>
              <a:gd name="T86" fmla="*/ 146 w 537"/>
              <a:gd name="T87" fmla="*/ 456 h 623"/>
              <a:gd name="T88" fmla="*/ 154 w 537"/>
              <a:gd name="T89" fmla="*/ 387 h 623"/>
              <a:gd name="T90" fmla="*/ 211 w 537"/>
              <a:gd name="T91" fmla="*/ 422 h 623"/>
              <a:gd name="T92" fmla="*/ 155 w 537"/>
              <a:gd name="T93" fmla="*/ 461 h 623"/>
              <a:gd name="T94" fmla="*/ 146 w 537"/>
              <a:gd name="T95" fmla="*/ 456 h 623"/>
              <a:gd name="T96" fmla="*/ 266 w 537"/>
              <a:gd name="T97" fmla="*/ 168 h 623"/>
              <a:gd name="T98" fmla="*/ 253 w 537"/>
              <a:gd name="T99" fmla="*/ 188 h 623"/>
              <a:gd name="T100" fmla="*/ 342 w 537"/>
              <a:gd name="T101" fmla="*/ 242 h 623"/>
              <a:gd name="T102" fmla="*/ 354 w 537"/>
              <a:gd name="T103" fmla="*/ 222 h 623"/>
              <a:gd name="T104" fmla="*/ 266 w 537"/>
              <a:gd name="T105" fmla="*/ 168 h 623"/>
              <a:gd name="T106" fmla="*/ 285 w 537"/>
              <a:gd name="T107" fmla="*/ 138 h 623"/>
              <a:gd name="T108" fmla="*/ 311 w 537"/>
              <a:gd name="T109" fmla="*/ 131 h 623"/>
              <a:gd name="T110" fmla="*/ 366 w 537"/>
              <a:gd name="T111" fmla="*/ 165 h 623"/>
              <a:gd name="T112" fmla="*/ 373 w 537"/>
              <a:gd name="T113" fmla="*/ 191 h 623"/>
              <a:gd name="T114" fmla="*/ 365 w 537"/>
              <a:gd name="T115" fmla="*/ 204 h 623"/>
              <a:gd name="T116" fmla="*/ 277 w 537"/>
              <a:gd name="T117" fmla="*/ 150 h 623"/>
              <a:gd name="T118" fmla="*/ 285 w 537"/>
              <a:gd name="T119" fmla="*/ 138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623">
                <a:moveTo>
                  <a:pt x="269" y="0"/>
                </a:moveTo>
                <a:lnTo>
                  <a:pt x="403" y="78"/>
                </a:lnTo>
                <a:lnTo>
                  <a:pt x="537" y="156"/>
                </a:lnTo>
                <a:lnTo>
                  <a:pt x="537" y="311"/>
                </a:lnTo>
                <a:lnTo>
                  <a:pt x="537" y="467"/>
                </a:lnTo>
                <a:lnTo>
                  <a:pt x="403" y="545"/>
                </a:lnTo>
                <a:lnTo>
                  <a:pt x="269" y="623"/>
                </a:lnTo>
                <a:lnTo>
                  <a:pt x="134" y="545"/>
                </a:lnTo>
                <a:lnTo>
                  <a:pt x="0" y="467"/>
                </a:lnTo>
                <a:lnTo>
                  <a:pt x="0" y="311"/>
                </a:lnTo>
                <a:lnTo>
                  <a:pt x="0" y="156"/>
                </a:lnTo>
                <a:lnTo>
                  <a:pt x="134" y="78"/>
                </a:lnTo>
                <a:lnTo>
                  <a:pt x="269" y="0"/>
                </a:lnTo>
                <a:close/>
                <a:moveTo>
                  <a:pt x="269" y="53"/>
                </a:moveTo>
                <a:lnTo>
                  <a:pt x="380" y="117"/>
                </a:lnTo>
                <a:lnTo>
                  <a:pt x="492" y="182"/>
                </a:lnTo>
                <a:lnTo>
                  <a:pt x="492" y="311"/>
                </a:lnTo>
                <a:lnTo>
                  <a:pt x="492" y="441"/>
                </a:lnTo>
                <a:lnTo>
                  <a:pt x="380" y="505"/>
                </a:lnTo>
                <a:lnTo>
                  <a:pt x="269" y="570"/>
                </a:lnTo>
                <a:lnTo>
                  <a:pt x="157" y="505"/>
                </a:lnTo>
                <a:lnTo>
                  <a:pt x="46" y="441"/>
                </a:lnTo>
                <a:lnTo>
                  <a:pt x="46" y="311"/>
                </a:lnTo>
                <a:lnTo>
                  <a:pt x="46" y="182"/>
                </a:lnTo>
                <a:lnTo>
                  <a:pt x="157" y="117"/>
                </a:lnTo>
                <a:lnTo>
                  <a:pt x="269" y="53"/>
                </a:lnTo>
                <a:close/>
                <a:moveTo>
                  <a:pt x="215" y="455"/>
                </a:moveTo>
                <a:lnTo>
                  <a:pt x="367" y="455"/>
                </a:lnTo>
                <a:cubicBezTo>
                  <a:pt x="371" y="455"/>
                  <a:pt x="375" y="458"/>
                  <a:pt x="375" y="463"/>
                </a:cubicBezTo>
                <a:cubicBezTo>
                  <a:pt x="375" y="467"/>
                  <a:pt x="371" y="471"/>
                  <a:pt x="367" y="471"/>
                </a:cubicBezTo>
                <a:lnTo>
                  <a:pt x="215" y="471"/>
                </a:lnTo>
                <a:cubicBezTo>
                  <a:pt x="211" y="471"/>
                  <a:pt x="207" y="467"/>
                  <a:pt x="207" y="463"/>
                </a:cubicBezTo>
                <a:cubicBezTo>
                  <a:pt x="207" y="458"/>
                  <a:pt x="211" y="455"/>
                  <a:pt x="215" y="455"/>
                </a:cubicBezTo>
                <a:close/>
                <a:moveTo>
                  <a:pt x="218" y="380"/>
                </a:moveTo>
                <a:lnTo>
                  <a:pt x="302" y="242"/>
                </a:lnTo>
                <a:lnTo>
                  <a:pt x="331" y="260"/>
                </a:lnTo>
                <a:lnTo>
                  <a:pt x="248" y="398"/>
                </a:lnTo>
                <a:lnTo>
                  <a:pt x="218" y="380"/>
                </a:lnTo>
                <a:close/>
                <a:moveTo>
                  <a:pt x="159" y="344"/>
                </a:moveTo>
                <a:lnTo>
                  <a:pt x="243" y="207"/>
                </a:lnTo>
                <a:lnTo>
                  <a:pt x="272" y="224"/>
                </a:lnTo>
                <a:lnTo>
                  <a:pt x="189" y="362"/>
                </a:lnTo>
                <a:lnTo>
                  <a:pt x="159" y="344"/>
                </a:lnTo>
                <a:close/>
                <a:moveTo>
                  <a:pt x="146" y="456"/>
                </a:moveTo>
                <a:lnTo>
                  <a:pt x="154" y="387"/>
                </a:lnTo>
                <a:lnTo>
                  <a:pt x="211" y="422"/>
                </a:lnTo>
                <a:lnTo>
                  <a:pt x="155" y="461"/>
                </a:lnTo>
                <a:cubicBezTo>
                  <a:pt x="149" y="465"/>
                  <a:pt x="145" y="463"/>
                  <a:pt x="146" y="456"/>
                </a:cubicBezTo>
                <a:close/>
                <a:moveTo>
                  <a:pt x="266" y="168"/>
                </a:moveTo>
                <a:lnTo>
                  <a:pt x="253" y="188"/>
                </a:lnTo>
                <a:lnTo>
                  <a:pt x="342" y="242"/>
                </a:lnTo>
                <a:lnTo>
                  <a:pt x="354" y="222"/>
                </a:lnTo>
                <a:lnTo>
                  <a:pt x="266" y="168"/>
                </a:lnTo>
                <a:close/>
                <a:moveTo>
                  <a:pt x="285" y="138"/>
                </a:moveTo>
                <a:cubicBezTo>
                  <a:pt x="290" y="129"/>
                  <a:pt x="302" y="126"/>
                  <a:pt x="311" y="131"/>
                </a:cubicBezTo>
                <a:lnTo>
                  <a:pt x="366" y="165"/>
                </a:lnTo>
                <a:cubicBezTo>
                  <a:pt x="375" y="170"/>
                  <a:pt x="378" y="182"/>
                  <a:pt x="373" y="191"/>
                </a:cubicBezTo>
                <a:lnTo>
                  <a:pt x="365" y="204"/>
                </a:lnTo>
                <a:lnTo>
                  <a:pt x="277" y="150"/>
                </a:lnTo>
                <a:lnTo>
                  <a:pt x="285" y="138"/>
                </a:lnTo>
                <a:close/>
              </a:path>
            </a:pathLst>
          </a:custGeom>
          <a:solidFill>
            <a:srgbClr val="244C89"/>
          </a:solidFill>
          <a:ln>
            <a:noFill/>
          </a:ln>
        </p:spPr>
        <p:txBody>
          <a:bodyPr vert="horz" wrap="square" lIns="91392" tIns="45696" rIns="91392" bIns="45696" numCol="1" anchor="t" anchorCtr="0" compatLnSpc="1"/>
          <a:lstStyle/>
          <a:p>
            <a:endParaRPr lang="zh-CN" altLang="en-US" sz="1800">
              <a:solidFill>
                <a:schemeClr val="bg1"/>
              </a:solidFill>
            </a:endParaRPr>
          </a:p>
        </p:txBody>
      </p:sp>
      <p:sp>
        <p:nvSpPr>
          <p:cNvPr id="6" name="PA_文本框 1"/>
          <p:cNvSpPr txBox="1"/>
          <p:nvPr userDrawn="1">
            <p:custDataLst>
              <p:tags r:id="rId3"/>
            </p:custDataLst>
          </p:nvPr>
        </p:nvSpPr>
        <p:spPr>
          <a:xfrm>
            <a:off x="1508454" y="1130748"/>
            <a:ext cx="1982056" cy="314766"/>
          </a:xfrm>
          <a:prstGeom prst="rect">
            <a:avLst/>
          </a:prstGeom>
          <a:noFill/>
        </p:spPr>
        <p:txBody>
          <a:bodyPr wrap="square" lIns="0" tIns="0" rIns="0" rtlCol="0">
            <a:spAutoFit/>
          </a:bodyPr>
          <a:lstStyle/>
          <a:p>
            <a:pPr>
              <a:lnSpc>
                <a:spcPts val="2300"/>
              </a:lnSpc>
            </a:pPr>
            <a:r>
              <a:rPr lang="en-US" altLang="zh-CN" sz="1400" dirty="0">
                <a:solidFill>
                  <a:srgbClr val="313D51"/>
                </a:solidFill>
                <a:cs typeface="+mn-ea"/>
                <a:sym typeface="+mn-lt"/>
              </a:rPr>
              <a:t>GRADUATION DEFENSE</a:t>
            </a:r>
            <a:endParaRPr lang="en-US" altLang="zh-CN" sz="1400" dirty="0">
              <a:solidFill>
                <a:srgbClr val="313D51"/>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6" name="矩形 5"/>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hyperlink" Target="https://pubmed.ncbi.nlm.nih.gov/?term=Walker MP[Author]" TargetMode="External"/><Relationship Id="rId3" Type="http://schemas.openxmlformats.org/officeDocument/2006/relationships/hyperlink" Target="https://pubmed.ncbi.nlm.nih.gov/?term=Goldstein AN[Author]" TargetMode="External"/><Relationship Id="rId2" Type="http://schemas.openxmlformats.org/officeDocument/2006/relationships/image" Target="../media/image9.jpeg"/><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48111"/>
            <a:ext cx="12192000" cy="6852181"/>
          </a:xfrm>
          <a:prstGeom prst="rect">
            <a:avLst/>
          </a:prstGeom>
        </p:spPr>
      </p:pic>
      <p:sp>
        <p:nvSpPr>
          <p:cNvPr id="3" name="矩形 2"/>
          <p:cNvSpPr/>
          <p:nvPr/>
        </p:nvSpPr>
        <p:spPr>
          <a:xfrm>
            <a:off x="2160496" y="1465866"/>
            <a:ext cx="7871010" cy="393208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2429435" y="1711367"/>
            <a:ext cx="7333130" cy="3441085"/>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文本框 4"/>
          <p:cNvSpPr txBox="1"/>
          <p:nvPr/>
        </p:nvSpPr>
        <p:spPr>
          <a:xfrm>
            <a:off x="2636336" y="2428620"/>
            <a:ext cx="7053116" cy="1568450"/>
          </a:xfrm>
          <a:prstGeom prst="rect">
            <a:avLst/>
          </a:prstGeom>
          <a:noFill/>
        </p:spPr>
        <p:txBody>
          <a:bodyPr wrap="square" rtlCol="0">
            <a:spAutoFit/>
            <a:scene3d>
              <a:camera prst="orthographicFront"/>
              <a:lightRig rig="threePt" dir="t"/>
            </a:scene3d>
            <a:sp3d contourW="12700"/>
          </a:bodyPr>
          <a:lstStyle/>
          <a:p>
            <a:pPr algn="ctr">
              <a:defRPr/>
            </a:pPr>
            <a:r>
              <a:rPr lang="en-US" altLang="zh-CN" sz="4800" b="1" dirty="0">
                <a:solidFill>
                  <a:schemeClr val="bg1"/>
                </a:solidFill>
                <a:latin typeface="思源黑体" pitchFamily="34" charset="-122"/>
                <a:ea typeface="思源黑体" pitchFamily="34" charset="-122"/>
              </a:rPr>
              <a:t>The Effects of S</a:t>
            </a:r>
            <a:r>
              <a:rPr lang="en-US" altLang="zh-CN" sz="4800" b="1" dirty="0" err="1">
                <a:solidFill>
                  <a:schemeClr val="bg1"/>
                </a:solidFill>
                <a:latin typeface="思源黑体" pitchFamily="34" charset="-122"/>
                <a:ea typeface="思源黑体" pitchFamily="34" charset="-122"/>
              </a:rPr>
              <a:t>leep</a:t>
            </a:r>
            <a:r>
              <a:rPr lang="en-US" altLang="zh-CN" sz="4800" b="1" dirty="0">
                <a:solidFill>
                  <a:schemeClr val="bg1"/>
                </a:solidFill>
                <a:latin typeface="思源黑体" pitchFamily="34" charset="-122"/>
                <a:ea typeface="思源黑体" pitchFamily="34" charset="-122"/>
              </a:rPr>
              <a:t> on the Brain</a:t>
            </a:r>
            <a:endParaRPr lang="zh-CN" altLang="en-US" sz="4800" b="1" dirty="0">
              <a:solidFill>
                <a:schemeClr val="bg1"/>
              </a:solidFill>
              <a:latin typeface="思源黑体" pitchFamily="34" charset="-122"/>
              <a:ea typeface="思源黑体" pitchFamily="34" charset="-122"/>
            </a:endParaRPr>
          </a:p>
        </p:txBody>
      </p:sp>
      <p:sp>
        <p:nvSpPr>
          <p:cNvPr id="6" name="PA_圆角矩形 31"/>
          <p:cNvSpPr/>
          <p:nvPr>
            <p:custDataLst>
              <p:tags r:id="rId2"/>
            </p:custDataLst>
          </p:nvPr>
        </p:nvSpPr>
        <p:spPr>
          <a:xfrm>
            <a:off x="4124259" y="4288140"/>
            <a:ext cx="1717087" cy="4818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223762"/>
                </a:solidFill>
                <a:latin typeface="+mj-ea"/>
                <a:ea typeface="+mj-ea"/>
              </a:rPr>
              <a:t>袁梦瑶 俞婧萱</a:t>
            </a:r>
            <a:endParaRPr lang="zh-CN" altLang="en-US" sz="1600" dirty="0">
              <a:solidFill>
                <a:srgbClr val="223762"/>
              </a:solidFill>
              <a:latin typeface="+mj-ea"/>
              <a:ea typeface="+mj-ea"/>
            </a:endParaRPr>
          </a:p>
        </p:txBody>
      </p:sp>
      <p:grpSp>
        <p:nvGrpSpPr>
          <p:cNvPr id="7" name="组合 6"/>
          <p:cNvGrpSpPr/>
          <p:nvPr>
            <p:custDataLst>
              <p:tags r:id="rId3"/>
            </p:custDataLst>
          </p:nvPr>
        </p:nvGrpSpPr>
        <p:grpSpPr>
          <a:xfrm>
            <a:off x="5387350" y="978500"/>
            <a:ext cx="1390484" cy="1390482"/>
            <a:chOff x="5387350" y="978500"/>
            <a:chExt cx="1390484" cy="1390482"/>
          </a:xfrm>
        </p:grpSpPr>
        <p:sp>
          <p:nvSpPr>
            <p:cNvPr id="8" name="椭圆 7"/>
            <p:cNvSpPr/>
            <p:nvPr/>
          </p:nvSpPr>
          <p:spPr>
            <a:xfrm>
              <a:off x="5387350" y="978500"/>
              <a:ext cx="1390484" cy="1390482"/>
            </a:xfrm>
            <a:prstGeom prst="ellipse">
              <a:avLst/>
            </a:prstGeom>
            <a:solidFill>
              <a:srgbClr val="244C89"/>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9" name="组合 8"/>
            <p:cNvGrpSpPr/>
            <p:nvPr/>
          </p:nvGrpSpPr>
          <p:grpSpPr>
            <a:xfrm>
              <a:off x="5482497" y="1078924"/>
              <a:ext cx="1195789" cy="1195788"/>
              <a:chOff x="5159802" y="530825"/>
              <a:chExt cx="1813907" cy="1813907"/>
            </a:xfrm>
          </p:grpSpPr>
          <p:sp>
            <p:nvSpPr>
              <p:cNvPr id="13" name="椭圆 12"/>
              <p:cNvSpPr/>
              <p:nvPr/>
            </p:nvSpPr>
            <p:spPr>
              <a:xfrm>
                <a:off x="5159802" y="530825"/>
                <a:ext cx="1813907" cy="1813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p>
            </p:txBody>
          </p:sp>
          <p:sp>
            <p:nvSpPr>
              <p:cNvPr id="11" name="椭圆 10"/>
              <p:cNvSpPr/>
              <p:nvPr/>
            </p:nvSpPr>
            <p:spPr>
              <a:xfrm>
                <a:off x="5472591" y="827607"/>
                <a:ext cx="1209821" cy="1209822"/>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p>
            </p:txBody>
          </p:sp>
          <p:sp>
            <p:nvSpPr>
              <p:cNvPr id="12" name="文本框 11"/>
              <p:cNvSpPr txBox="1"/>
              <p:nvPr/>
            </p:nvSpPr>
            <p:spPr>
              <a:xfrm>
                <a:off x="5843896" y="1186254"/>
                <a:ext cx="470061" cy="642481"/>
              </a:xfrm>
              <a:prstGeom prst="rect">
                <a:avLst/>
              </a:prstGeom>
              <a:noFill/>
            </p:spPr>
            <p:txBody>
              <a:bodyPr wrap="none" rtlCol="0">
                <a:spAutoFit/>
              </a:bodyPr>
              <a:lstStyle/>
              <a:p>
                <a:pPr algn="ctr">
                  <a:lnSpc>
                    <a:spcPct val="120000"/>
                  </a:lnSpc>
                </a:pPr>
                <a:endParaRPr lang="zh-CN" altLang="en-US" b="1" dirty="0">
                  <a:solidFill>
                    <a:schemeClr val="bg1"/>
                  </a:solidFill>
                  <a:latin typeface="Adobe 仿宋 Std R" pitchFamily="18" charset="-122"/>
                  <a:ea typeface="Adobe 仿宋 Std R" pitchFamily="18" charset="-122"/>
                </a:endParaRPr>
              </a:p>
            </p:txBody>
          </p:sp>
        </p:grpSp>
      </p:grpSp>
      <p:sp>
        <p:nvSpPr>
          <p:cNvPr id="17" name="PA_圆角矩形 31"/>
          <p:cNvSpPr/>
          <p:nvPr>
            <p:custDataLst>
              <p:tags r:id="rId4"/>
            </p:custDataLst>
          </p:nvPr>
        </p:nvSpPr>
        <p:spPr>
          <a:xfrm>
            <a:off x="6677626" y="4288139"/>
            <a:ext cx="1717087" cy="50353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223762"/>
                </a:solidFill>
                <a:latin typeface="思源黑体" pitchFamily="34" charset="-122"/>
                <a:ea typeface="思源黑体" pitchFamily="34" charset="-122"/>
              </a:rPr>
              <a:t>王端端 夏雨桐</a:t>
            </a:r>
            <a:endParaRPr lang="zh-CN" altLang="en-US" sz="1600" dirty="0">
              <a:solidFill>
                <a:srgbClr val="223762"/>
              </a:solidFill>
              <a:latin typeface="思源黑体" pitchFamily="34" charset="-122"/>
              <a:ea typeface="思源黑体" pitchFamily="34" charset="-122"/>
            </a:endParaRPr>
          </a:p>
        </p:txBody>
      </p:sp>
      <p:pic>
        <p:nvPicPr>
          <p:cNvPr id="26" name="图片 25"/>
          <p:cNvPicPr>
            <a:picLocks noChangeAspect="1"/>
          </p:cNvPicPr>
          <p:nvPr>
            <p:custDataLst>
              <p:tags r:id="rId5"/>
            </p:custDataLst>
          </p:nvPr>
        </p:nvPicPr>
        <p:blipFill>
          <a:blip r:embed="rId6"/>
          <a:srcRect l="-1064" r="1064"/>
          <a:stretch>
            <a:fillRect/>
          </a:stretch>
        </p:blipFill>
        <p:spPr>
          <a:xfrm>
            <a:off x="5481955" y="1078230"/>
            <a:ext cx="1196340" cy="11963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21" presetClass="entr" presetSubtype="8"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8)">
                                      <p:cBhvr>
                                        <p:cTn id="17" dur="750"/>
                                        <p:tgtEl>
                                          <p:spTgt spid="4"/>
                                        </p:tgtEl>
                                      </p:cBhvr>
                                    </p:animEffect>
                                  </p:childTnLst>
                                </p:cTn>
                              </p:par>
                            </p:childTnLst>
                          </p:cTn>
                        </p:par>
                        <p:par>
                          <p:cTn id="18" fill="hold">
                            <p:stCondLst>
                              <p:cond delay="500"/>
                            </p:stCondLst>
                            <p:childTnLst>
                              <p:par>
                                <p:cTn id="19" presetID="2" presetClass="entr" presetSubtype="4"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53" presetClass="entr" presetSubtype="16" fill="hold" grpId="0" nodeType="withEffect">
                                  <p:stCondLst>
                                    <p:cond delay="75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par>
                                <p:cTn id="28" presetID="53" presetClass="entr" presetSubtype="16" fill="hold" grpId="0" nodeType="withEffect">
                                  <p:stCondLst>
                                    <p:cond delay="750"/>
                                  </p:stCondLst>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ppt_w</p:attrName>
                                        </p:attrNameLst>
                                      </p:cBhvr>
                                      <p:tavLst>
                                        <p:tav tm="0">
                                          <p:val>
                                            <p:fltVal val="0"/>
                                          </p:val>
                                        </p:tav>
                                        <p:tav tm="100000">
                                          <p:val>
                                            <p:strVal val="#ppt_w"/>
                                          </p:val>
                                        </p:tav>
                                      </p:tavLst>
                                    </p:anim>
                                    <p:anim calcmode="lin" valueType="num">
                                      <p:cBhvr>
                                        <p:cTn id="31" dur="500" fill="hold"/>
                                        <p:tgtEl>
                                          <p:spTgt spid="17"/>
                                        </p:tgtEl>
                                        <p:attrNameLst>
                                          <p:attrName>ppt_h</p:attrName>
                                        </p:attrNameLst>
                                      </p:cBhvr>
                                      <p:tavLst>
                                        <p:tav tm="0">
                                          <p:val>
                                            <p:fltVal val="0"/>
                                          </p:val>
                                        </p:tav>
                                        <p:tav tm="100000">
                                          <p:val>
                                            <p:strVal val="#ppt_h"/>
                                          </p:val>
                                        </p:tav>
                                      </p:tavLst>
                                    </p:anim>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p:bldP spid="6" grpId="0" bldLvl="0" animBg="1"/>
      <p:bldP spid="17"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9110" y="1238885"/>
            <a:ext cx="6691630" cy="2373630"/>
          </a:xfrm>
          <a:prstGeom prst="rect">
            <a:avLst/>
          </a:prstGeom>
          <a:noFill/>
        </p:spPr>
        <p:txBody>
          <a:bodyPr wrap="square" rtlCol="0">
            <a:noAutofit/>
          </a:bodyPr>
          <a:lstStyle/>
          <a:p>
            <a:r>
              <a:rPr lang="en-US" altLang="zh-CN" sz="6600"/>
              <a:t>Is it true?</a:t>
            </a:r>
            <a:endParaRPr lang="en-US" altLang="zh-CN" sz="6600"/>
          </a:p>
          <a:p>
            <a:r>
              <a:rPr lang="en-US" altLang="zh-CN" sz="4000"/>
              <a:t>and</a:t>
            </a:r>
            <a:endParaRPr lang="en-US" altLang="zh-CN" sz="4000"/>
          </a:p>
        </p:txBody>
      </p:sp>
      <p:sp>
        <p:nvSpPr>
          <p:cNvPr id="3" name="文本框 2"/>
          <p:cNvSpPr txBox="1"/>
          <p:nvPr/>
        </p:nvSpPr>
        <p:spPr>
          <a:xfrm>
            <a:off x="1653540" y="3786505"/>
            <a:ext cx="7099935" cy="2355215"/>
          </a:xfrm>
          <a:prstGeom prst="rect">
            <a:avLst/>
          </a:prstGeom>
          <a:noFill/>
        </p:spPr>
        <p:txBody>
          <a:bodyPr wrap="square" rtlCol="0">
            <a:noAutofit/>
          </a:bodyPr>
          <a:lstStyle/>
          <a:p>
            <a:r>
              <a:rPr lang="en-US" altLang="zh-CN" sz="4800" b="1"/>
              <a:t>How  sleep impact our emotion brain?</a:t>
            </a:r>
            <a:endParaRPr lang="en-US" altLang="zh-CN" sz="4800" b="1"/>
          </a:p>
        </p:txBody>
      </p:sp>
      <p:pic>
        <p:nvPicPr>
          <p:cNvPr id="106" name="图片 105"/>
          <p:cNvPicPr/>
          <p:nvPr/>
        </p:nvPicPr>
        <p:blipFill>
          <a:blip r:embed="rId1"/>
          <a:stretch>
            <a:fillRect/>
          </a:stretch>
        </p:blipFill>
        <p:spPr>
          <a:xfrm>
            <a:off x="5616575" y="1047115"/>
            <a:ext cx="1746250" cy="1162050"/>
          </a:xfrm>
          <a:prstGeom prst="rect">
            <a:avLst/>
          </a:prstGeom>
          <a:noFill/>
          <a:ln w="9525">
            <a:noFill/>
          </a:ln>
        </p:spPr>
      </p:pic>
      <p:pic>
        <p:nvPicPr>
          <p:cNvPr id="107" name="图片 106"/>
          <p:cNvPicPr/>
          <p:nvPr/>
        </p:nvPicPr>
        <p:blipFill>
          <a:blip r:embed="rId2"/>
          <a:stretch>
            <a:fillRect/>
          </a:stretch>
        </p:blipFill>
        <p:spPr>
          <a:xfrm>
            <a:off x="7651115" y="2532380"/>
            <a:ext cx="4088765" cy="355790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IMG_256"/>
          <p:cNvPicPr>
            <a:picLocks noChangeAspect="1"/>
          </p:cNvPicPr>
          <p:nvPr>
            <p:custDataLst>
              <p:tags r:id="rId1"/>
            </p:custDataLst>
          </p:nvPr>
        </p:nvPicPr>
        <p:blipFill>
          <a:blip r:embed="rId2"/>
          <a:stretch>
            <a:fillRect/>
          </a:stretch>
        </p:blipFill>
        <p:spPr>
          <a:xfrm>
            <a:off x="370840" y="463550"/>
            <a:ext cx="11413490" cy="5254625"/>
          </a:xfrm>
          <a:prstGeom prst="rect">
            <a:avLst/>
          </a:prstGeom>
          <a:noFill/>
          <a:ln w="9525">
            <a:noFill/>
          </a:ln>
        </p:spPr>
      </p:pic>
      <p:sp>
        <p:nvSpPr>
          <p:cNvPr id="100" name="文本框 99"/>
          <p:cNvSpPr txBox="1"/>
          <p:nvPr/>
        </p:nvSpPr>
        <p:spPr>
          <a:xfrm>
            <a:off x="528320" y="5718175"/>
            <a:ext cx="11097895" cy="768985"/>
          </a:xfrm>
          <a:prstGeom prst="rect">
            <a:avLst/>
          </a:prstGeom>
          <a:noFill/>
          <a:ln w="9525">
            <a:noFill/>
          </a:ln>
        </p:spPr>
        <p:txBody>
          <a:bodyPr wrap="square">
            <a:noAutofit/>
          </a:bodyPr>
          <a:p>
            <a:pPr indent="0"/>
            <a:r>
              <a:rPr lang="zh-CN" sz="1400" b="1">
                <a:solidFill>
                  <a:srgbClr val="333333"/>
                </a:solidFill>
                <a:latin typeface="Cambria" panose="02040503050406030204" charset="0"/>
                <a:ea typeface="宋体" panose="02010600030101010101" pitchFamily="2" charset="-122"/>
              </a:rPr>
              <a:t>（</a:t>
            </a:r>
            <a:r>
              <a:rPr lang="en-US" sz="1400" b="1">
                <a:solidFill>
                  <a:srgbClr val="333333"/>
                </a:solidFill>
                <a:latin typeface="Cambria" panose="02040503050406030204" charset="0"/>
              </a:rPr>
              <a:t>https://www.ncbi.nlm.nih.gov/pmc/articles/PMC4286245/</a:t>
            </a:r>
            <a:r>
              <a:rPr lang="zh-CN" sz="1400" b="1">
                <a:solidFill>
                  <a:srgbClr val="333333"/>
                </a:solidFill>
                <a:latin typeface="Cambria" panose="02040503050406030204" charset="0"/>
                <a:ea typeface="宋体" panose="02010600030101010101" pitchFamily="2" charset="-122"/>
              </a:rPr>
              <a:t>）（</a:t>
            </a:r>
            <a:r>
              <a:rPr lang="en-US" sz="1400" b="1">
                <a:solidFill>
                  <a:srgbClr val="333333"/>
                </a:solidFill>
                <a:latin typeface="Cambria" panose="02040503050406030204" charset="0"/>
              </a:rPr>
              <a:t>artical:</a:t>
            </a:r>
            <a:r>
              <a:rPr lang="en-US" sz="1400" b="1">
                <a:solidFill>
                  <a:srgbClr val="000000"/>
                </a:solidFill>
                <a:latin typeface="Cambria" panose="02040503050406030204" charset="0"/>
              </a:rPr>
              <a:t>The Role of Sleep in Emotional Brain Function</a:t>
            </a:r>
            <a:r>
              <a:rPr lang="en-US" sz="1400" b="1">
                <a:solidFill>
                  <a:srgbClr val="000000"/>
                </a:solidFill>
                <a:latin typeface="Cambria" panose="02040503050406030204" charset="0"/>
                <a:cs typeface="Cambria" panose="02040503050406030204" charset="0"/>
              </a:rPr>
              <a:t> </a:t>
            </a:r>
            <a:r>
              <a:rPr lang="en-US" sz="1400" b="1">
                <a:solidFill>
                  <a:srgbClr val="000000"/>
                </a:solidFill>
                <a:latin typeface="Cambria" panose="02040503050406030204" charset="0"/>
              </a:rPr>
              <a:t>.)(published in PMC)(author:</a:t>
            </a:r>
            <a:r>
              <a:rPr lang="en-US" sz="1400" b="1" u="sng">
                <a:solidFill>
                  <a:srgbClr val="376FAA"/>
                </a:solidFill>
                <a:latin typeface="Helvetica" charset="0"/>
                <a:hlinkClick r:id="rId3"/>
              </a:rPr>
              <a:t>Andrea N. Goldstein</a:t>
            </a:r>
            <a:r>
              <a:rPr lang="en-US" sz="1400" b="1">
                <a:solidFill>
                  <a:srgbClr val="212121"/>
                </a:solidFill>
                <a:latin typeface="Helvetica" charset="0"/>
              </a:rPr>
              <a:t>1 and </a:t>
            </a:r>
            <a:r>
              <a:rPr lang="en-US" sz="1400" b="1" u="sng">
                <a:solidFill>
                  <a:srgbClr val="376FAA"/>
                </a:solidFill>
                <a:latin typeface="Helvetica" charset="0"/>
                <a:hlinkClick r:id="rId4"/>
              </a:rPr>
              <a:t>Matthew P. Walker</a:t>
            </a:r>
            <a:r>
              <a:rPr lang="en-US" sz="1400" b="1">
                <a:solidFill>
                  <a:srgbClr val="212121"/>
                </a:solidFill>
                <a:latin typeface="Helvetica" charset="0"/>
              </a:rPr>
              <a:t>1,2,*)</a:t>
            </a:r>
            <a:r>
              <a:rPr lang="zh-CN" sz="1400" b="1">
                <a:solidFill>
                  <a:srgbClr val="333333"/>
                </a:solidFill>
                <a:latin typeface="Cambria" panose="02040503050406030204" charset="0"/>
                <a:ea typeface="宋体" panose="02010600030101010101" pitchFamily="2" charset="-122"/>
              </a:rPr>
              <a:t>）</a:t>
            </a:r>
            <a:endParaRPr lang="zh-CN" altLang="en-US" sz="1400" b="1">
              <a:solidFill>
                <a:srgbClr val="333333"/>
              </a:solidFill>
              <a:latin typeface="Cambria" panose="02040503050406030204" charset="0"/>
              <a:ea typeface="宋体" panose="02010600030101010101" pitchFamily="2" charset="-122"/>
            </a:endParaRPr>
          </a:p>
        </p:txBody>
      </p:sp>
      <p:sp>
        <p:nvSpPr>
          <p:cNvPr id="3" name="文本框 2"/>
          <p:cNvSpPr txBox="1"/>
          <p:nvPr/>
        </p:nvSpPr>
        <p:spPr>
          <a:xfrm>
            <a:off x="431165" y="95250"/>
            <a:ext cx="4064000" cy="368300"/>
          </a:xfrm>
          <a:prstGeom prst="rect">
            <a:avLst/>
          </a:prstGeom>
          <a:noFill/>
        </p:spPr>
        <p:txBody>
          <a:bodyPr wrap="square" rtlCol="0">
            <a:spAutoFit/>
          </a:bodyPr>
          <a:p>
            <a:endParaRPr lang="en-US" altLang="zh-CN"/>
          </a:p>
        </p:txBody>
      </p:sp>
      <p:sp>
        <p:nvSpPr>
          <p:cNvPr id="4" name="文本框 3"/>
          <p:cNvSpPr txBox="1"/>
          <p:nvPr/>
        </p:nvSpPr>
        <p:spPr>
          <a:xfrm>
            <a:off x="9045575" y="3937000"/>
            <a:ext cx="4064000" cy="368300"/>
          </a:xfrm>
          <a:prstGeom prst="rect">
            <a:avLst/>
          </a:prstGeom>
          <a:noFill/>
        </p:spPr>
        <p:txBody>
          <a:bodyPr wrap="square" rtlCol="0">
            <a:spAutoFit/>
          </a:bodyPr>
          <a:p>
            <a:r>
              <a:rPr lang="en-US" altLang="zh-CN">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abnormol active</a:t>
            </a:r>
            <a:endParaRPr lang="en-US" altLang="zh-CN">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5" name="下箭头 4"/>
          <p:cNvSpPr/>
          <p:nvPr/>
        </p:nvSpPr>
        <p:spPr>
          <a:xfrm>
            <a:off x="9952355" y="4248150"/>
            <a:ext cx="288925" cy="53975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28"/>
          <p:cNvSpPr txBox="1"/>
          <p:nvPr/>
        </p:nvSpPr>
        <p:spPr>
          <a:xfrm>
            <a:off x="1939925" y="2176145"/>
            <a:ext cx="1741805" cy="516255"/>
          </a:xfrm>
          <a:prstGeom prst="rect">
            <a:avLst/>
          </a:prstGeom>
          <a:noFill/>
        </p:spPr>
        <p:txBody>
          <a:bodyPr wrap="square" lIns="0" tIns="0" rIns="0" bIns="0" rtlCol="0">
            <a:spAutoFit/>
            <a:scene3d>
              <a:camera prst="orthographicFront"/>
              <a:lightRig rig="threePt" dir="t"/>
            </a:scene3d>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nSpc>
                <a:spcPct val="120000"/>
              </a:lnSpc>
            </a:pPr>
            <a:r>
              <a:rPr lang="en-US" altLang="zh-CN" sz="2800" b="1" dirty="0">
                <a:ln w="22225">
                  <a:solidFill>
                    <a:schemeClr val="accent2"/>
                  </a:solidFill>
                  <a:prstDash val="solid"/>
                </a:ln>
                <a:solidFill>
                  <a:schemeClr val="accent2">
                    <a:lumMod val="40000"/>
                    <a:lumOff val="60000"/>
                  </a:schemeClr>
                </a:solidFill>
                <a:effectLst/>
                <a:latin typeface="思源黑体" pitchFamily="34" charset="-122"/>
                <a:ea typeface="思源黑体" pitchFamily="34" charset="-122"/>
              </a:rPr>
              <a:t>upset</a:t>
            </a:r>
            <a:endParaRPr lang="en-US" altLang="zh-CN" sz="2800" b="1" dirty="0">
              <a:ln w="22225">
                <a:solidFill>
                  <a:schemeClr val="accent2"/>
                </a:solidFill>
                <a:prstDash val="solid"/>
              </a:ln>
              <a:solidFill>
                <a:schemeClr val="accent2">
                  <a:lumMod val="40000"/>
                  <a:lumOff val="60000"/>
                </a:schemeClr>
              </a:solidFill>
              <a:effectLst/>
              <a:latin typeface="思源黑体" pitchFamily="34" charset="-122"/>
              <a:ea typeface="思源黑体" pitchFamily="34" charset="-122"/>
            </a:endParaRPr>
          </a:p>
        </p:txBody>
      </p:sp>
      <p:sp>
        <p:nvSpPr>
          <p:cNvPr id="103" name="TextBox 28"/>
          <p:cNvSpPr txBox="1"/>
          <p:nvPr/>
        </p:nvSpPr>
        <p:spPr>
          <a:xfrm>
            <a:off x="1099185" y="4069715"/>
            <a:ext cx="948055" cy="602615"/>
          </a:xfrm>
          <a:prstGeom prst="rect">
            <a:avLst/>
          </a:prstGeom>
          <a:noFill/>
        </p:spPr>
        <p:txBody>
          <a:bodyPr wrap="square" lIns="0" tIns="0" rIns="0" bIns="0" rtlCol="0">
            <a:no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nSpc>
                <a:spcPct val="120000"/>
              </a:lnSpc>
            </a:pPr>
            <a:r>
              <a:rPr lang="en-US" altLang="zh-CN" sz="3200" b="1" dirty="0">
                <a:ln w="22225">
                  <a:solidFill>
                    <a:schemeClr val="accent2"/>
                  </a:solidFill>
                  <a:prstDash val="solid"/>
                </a:ln>
                <a:solidFill>
                  <a:schemeClr val="accent2">
                    <a:lumMod val="40000"/>
                    <a:lumOff val="60000"/>
                  </a:schemeClr>
                </a:solidFill>
                <a:effectLst/>
                <a:latin typeface="思源黑体" pitchFamily="34" charset="-122"/>
                <a:ea typeface="思源黑体" pitchFamily="34" charset="-122"/>
              </a:rPr>
              <a:t>fear</a:t>
            </a:r>
            <a:endParaRPr lang="en-US" altLang="zh-CN" sz="3200" b="1" dirty="0">
              <a:ln w="22225">
                <a:solidFill>
                  <a:schemeClr val="accent2"/>
                </a:solidFill>
                <a:prstDash val="solid"/>
              </a:ln>
              <a:solidFill>
                <a:schemeClr val="accent2">
                  <a:lumMod val="40000"/>
                  <a:lumOff val="60000"/>
                </a:schemeClr>
              </a:solidFill>
              <a:effectLst/>
              <a:latin typeface="思源黑体" pitchFamily="34" charset="-122"/>
              <a:ea typeface="思源黑体" pitchFamily="34" charset="-122"/>
            </a:endParaRPr>
          </a:p>
        </p:txBody>
      </p:sp>
      <p:sp>
        <p:nvSpPr>
          <p:cNvPr id="107" name="TextBox 28"/>
          <p:cNvSpPr txBox="1"/>
          <p:nvPr/>
        </p:nvSpPr>
        <p:spPr>
          <a:xfrm>
            <a:off x="7679055" y="2176145"/>
            <a:ext cx="2254250" cy="728980"/>
          </a:xfrm>
          <a:prstGeom prst="rect">
            <a:avLst/>
          </a:prstGeom>
          <a:noFill/>
        </p:spPr>
        <p:txBody>
          <a:bodyPr wrap="square" lIns="0" tIns="0" rIns="0" bIns="0" rtlCol="0">
            <a:no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3200" b="1" dirty="0">
                <a:ln w="22225">
                  <a:solidFill>
                    <a:schemeClr val="accent2"/>
                  </a:solidFill>
                  <a:prstDash val="solid"/>
                </a:ln>
                <a:solidFill>
                  <a:schemeClr val="accent2">
                    <a:lumMod val="40000"/>
                    <a:lumOff val="60000"/>
                  </a:schemeClr>
                </a:solidFill>
                <a:effectLst/>
                <a:latin typeface="思源黑体" pitchFamily="34" charset="-122"/>
                <a:ea typeface="思源黑体" pitchFamily="34" charset="-122"/>
              </a:rPr>
              <a:t>anger</a:t>
            </a:r>
            <a:endParaRPr lang="en-US" altLang="zh-CN" sz="3200" b="1" dirty="0">
              <a:ln w="22225">
                <a:solidFill>
                  <a:schemeClr val="accent2"/>
                </a:solidFill>
                <a:prstDash val="solid"/>
              </a:ln>
              <a:solidFill>
                <a:schemeClr val="accent2">
                  <a:lumMod val="40000"/>
                  <a:lumOff val="60000"/>
                </a:schemeClr>
              </a:solidFill>
              <a:effectLst/>
              <a:latin typeface="思源黑体" pitchFamily="34" charset="-122"/>
              <a:ea typeface="思源黑体" pitchFamily="34" charset="-122"/>
            </a:endParaRPr>
          </a:p>
        </p:txBody>
      </p:sp>
      <p:sp>
        <p:nvSpPr>
          <p:cNvPr id="111" name="TextBox 28"/>
          <p:cNvSpPr txBox="1"/>
          <p:nvPr/>
        </p:nvSpPr>
        <p:spPr>
          <a:xfrm>
            <a:off x="8786316" y="3980066"/>
            <a:ext cx="2253331" cy="516255"/>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2400" b="1" dirty="0" smtClean="0">
                <a:ln w="22225">
                  <a:solidFill>
                    <a:schemeClr val="accent2"/>
                  </a:solidFill>
                  <a:prstDash val="solid"/>
                </a:ln>
                <a:solidFill>
                  <a:schemeClr val="accent2">
                    <a:lumMod val="40000"/>
                    <a:lumOff val="60000"/>
                  </a:schemeClr>
                </a:solidFill>
                <a:effectLst/>
                <a:latin typeface="思源黑体" pitchFamily="34" charset="-122"/>
                <a:ea typeface="思源黑体" pitchFamily="34" charset="-122"/>
                <a:sym typeface="+mn-ea"/>
              </a:rPr>
              <a:t>i</a:t>
            </a:r>
            <a:r>
              <a:rPr lang="en-US" altLang="zh-CN" sz="2800" b="1" dirty="0" smtClean="0">
                <a:ln w="22225">
                  <a:solidFill>
                    <a:schemeClr val="accent2"/>
                  </a:solidFill>
                  <a:prstDash val="solid"/>
                </a:ln>
                <a:solidFill>
                  <a:schemeClr val="accent2">
                    <a:lumMod val="40000"/>
                    <a:lumOff val="60000"/>
                  </a:schemeClr>
                </a:solidFill>
                <a:effectLst/>
                <a:latin typeface="思源黑体" pitchFamily="34" charset="-122"/>
                <a:ea typeface="思源黑体" pitchFamily="34" charset="-122"/>
                <a:sym typeface="+mn-ea"/>
              </a:rPr>
              <a:t>mpulsive</a:t>
            </a:r>
            <a:endParaRPr lang="en-US" altLang="zh-CN" sz="2800" b="1" dirty="0" smtClean="0">
              <a:ln w="22225">
                <a:solidFill>
                  <a:schemeClr val="accent2"/>
                </a:solidFill>
                <a:prstDash val="solid"/>
              </a:ln>
              <a:solidFill>
                <a:schemeClr val="accent2">
                  <a:lumMod val="40000"/>
                  <a:lumOff val="60000"/>
                </a:schemeClr>
              </a:solidFill>
              <a:effectLst/>
              <a:latin typeface="思源黑体" pitchFamily="34" charset="-122"/>
              <a:ea typeface="思源黑体" pitchFamily="34" charset="-122"/>
              <a:sym typeface="+mn-ea"/>
            </a:endParaRPr>
          </a:p>
        </p:txBody>
      </p:sp>
      <p:sp>
        <p:nvSpPr>
          <p:cNvPr id="7" name="文本框 6"/>
          <p:cNvSpPr txBox="1"/>
          <p:nvPr/>
        </p:nvSpPr>
        <p:spPr>
          <a:xfrm>
            <a:off x="626110" y="690880"/>
            <a:ext cx="9911080" cy="1099820"/>
          </a:xfrm>
          <a:prstGeom prst="rect">
            <a:avLst/>
          </a:prstGeom>
          <a:noFill/>
        </p:spPr>
        <p:txBody>
          <a:bodyPr wrap="square" rtlCol="0">
            <a:noAutofit/>
          </a:bodyPr>
          <a:p>
            <a:r>
              <a:rPr lang="en-US" altLang="zh-CN" sz="3600"/>
              <a:t>This influence will</a:t>
            </a:r>
            <a:r>
              <a:rPr lang="en-US" altLang="zh-CN" sz="3600" u="sng"/>
              <a:t> let our brain </a:t>
            </a:r>
            <a:r>
              <a:rPr lang="en-US" altLang="zh-CN" sz="4800">
                <a:solidFill>
                  <a:schemeClr val="accent1"/>
                </a:solidFill>
                <a:effectLst>
                  <a:outerShdw blurRad="38100" dist="25400" dir="5400000" algn="ctr" rotWithShape="0">
                    <a:srgbClr val="6E747A">
                      <a:alpha val="43000"/>
                    </a:srgbClr>
                  </a:outerShdw>
                </a:effectLst>
              </a:rPr>
              <a:t>amplification nagative emotions</a:t>
            </a:r>
            <a:r>
              <a:rPr lang="en-US" altLang="zh-CN" sz="3600">
                <a:solidFill>
                  <a:schemeClr val="accent1"/>
                </a:solidFill>
                <a:effectLst>
                  <a:outerShdw blurRad="38100" dist="25400" dir="5400000" algn="ctr" rotWithShape="0">
                    <a:srgbClr val="6E747A">
                      <a:alpha val="43000"/>
                    </a:srgbClr>
                  </a:outerShdw>
                </a:effectLst>
              </a:rPr>
              <a:t> </a:t>
            </a:r>
            <a:r>
              <a:rPr lang="en-US" altLang="zh-CN" sz="3600"/>
              <a:t>by 60 percent!</a:t>
            </a:r>
            <a:endParaRPr lang="en-US" altLang="zh-CN" sz="3600"/>
          </a:p>
        </p:txBody>
      </p:sp>
      <p:sp>
        <p:nvSpPr>
          <p:cNvPr id="2" name="文本框 1"/>
          <p:cNvSpPr txBox="1"/>
          <p:nvPr/>
        </p:nvSpPr>
        <p:spPr>
          <a:xfrm>
            <a:off x="5362575" y="3980180"/>
            <a:ext cx="1466850" cy="521970"/>
          </a:xfrm>
          <a:prstGeom prst="rect">
            <a:avLst/>
          </a:prstGeom>
          <a:noFill/>
        </p:spPr>
        <p:txBody>
          <a:bodyPr wrap="square" rtlCol="0">
            <a:spAutoFit/>
            <a:scene3d>
              <a:camera prst="orthographicFront"/>
              <a:lightRig rig="threePt" dir="t"/>
            </a:scene3d>
          </a:bodyPr>
          <a:p>
            <a:r>
              <a:rPr lang="en-US" altLang="zh-CN" sz="2800">
                <a:ln w="22225">
                  <a:solidFill>
                    <a:schemeClr val="accent2"/>
                  </a:solidFill>
                  <a:prstDash val="solid"/>
                </a:ln>
                <a:solidFill>
                  <a:schemeClr val="accent2">
                    <a:lumMod val="40000"/>
                    <a:lumOff val="60000"/>
                  </a:schemeClr>
                </a:solidFill>
              </a:rPr>
              <a:t>lethargy</a:t>
            </a:r>
            <a:endParaRPr lang="en-US" altLang="zh-CN" sz="2800">
              <a:ln w="22225">
                <a:solidFill>
                  <a:schemeClr val="accent2"/>
                </a:solidFill>
                <a:prstDash val="solid"/>
              </a:ln>
              <a:solidFill>
                <a:schemeClr val="accent2">
                  <a:lumMod val="40000"/>
                  <a:lumOff val="60000"/>
                </a:schemeClr>
              </a:solidFill>
            </a:endParaRPr>
          </a:p>
        </p:txBody>
      </p:sp>
      <p:pic>
        <p:nvPicPr>
          <p:cNvPr id="100" name="图片 99"/>
          <p:cNvPicPr/>
          <p:nvPr/>
        </p:nvPicPr>
        <p:blipFill>
          <a:blip r:embed="rId1"/>
          <a:stretch>
            <a:fillRect/>
          </a:stretch>
        </p:blipFill>
        <p:spPr>
          <a:xfrm>
            <a:off x="7467600" y="2749550"/>
            <a:ext cx="2199005" cy="1190625"/>
          </a:xfrm>
          <a:prstGeom prst="rect">
            <a:avLst/>
          </a:prstGeom>
          <a:noFill/>
          <a:ln w="9525">
            <a:noFill/>
          </a:ln>
        </p:spPr>
      </p:pic>
      <p:pic>
        <p:nvPicPr>
          <p:cNvPr id="101" name="图片 100"/>
          <p:cNvPicPr/>
          <p:nvPr/>
        </p:nvPicPr>
        <p:blipFill>
          <a:blip r:embed="rId2"/>
          <a:stretch>
            <a:fillRect/>
          </a:stretch>
        </p:blipFill>
        <p:spPr>
          <a:xfrm>
            <a:off x="2244090" y="2757170"/>
            <a:ext cx="2499360" cy="1469390"/>
          </a:xfrm>
          <a:prstGeom prst="rect">
            <a:avLst/>
          </a:prstGeom>
          <a:noFill/>
          <a:ln w="9525">
            <a:noFill/>
          </a:ln>
        </p:spPr>
      </p:pic>
      <p:pic>
        <p:nvPicPr>
          <p:cNvPr id="102" name="图片 101"/>
          <p:cNvPicPr/>
          <p:nvPr/>
        </p:nvPicPr>
        <p:blipFill>
          <a:blip r:embed="rId3"/>
          <a:stretch>
            <a:fillRect/>
          </a:stretch>
        </p:blipFill>
        <p:spPr>
          <a:xfrm>
            <a:off x="925195" y="4742180"/>
            <a:ext cx="2176780" cy="1367790"/>
          </a:xfrm>
          <a:prstGeom prst="rect">
            <a:avLst/>
          </a:prstGeom>
          <a:noFill/>
          <a:ln w="9525">
            <a:noFill/>
          </a:ln>
        </p:spPr>
      </p:pic>
      <p:pic>
        <p:nvPicPr>
          <p:cNvPr id="105" name="图片 104"/>
          <p:cNvPicPr/>
          <p:nvPr/>
        </p:nvPicPr>
        <p:blipFill>
          <a:blip r:embed="rId4"/>
          <a:stretch>
            <a:fillRect/>
          </a:stretch>
        </p:blipFill>
        <p:spPr>
          <a:xfrm>
            <a:off x="8688705" y="4536440"/>
            <a:ext cx="2000250" cy="1852930"/>
          </a:xfrm>
          <a:prstGeom prst="rect">
            <a:avLst/>
          </a:prstGeom>
          <a:noFill/>
          <a:ln w="9525">
            <a:noFill/>
          </a:ln>
        </p:spPr>
      </p:pic>
      <p:pic>
        <p:nvPicPr>
          <p:cNvPr id="3" name="图片 2"/>
          <p:cNvPicPr/>
          <p:nvPr/>
        </p:nvPicPr>
        <p:blipFill>
          <a:blip r:embed="rId5"/>
          <a:stretch>
            <a:fillRect/>
          </a:stretch>
        </p:blipFill>
        <p:spPr>
          <a:xfrm>
            <a:off x="5049520" y="4580890"/>
            <a:ext cx="1978660" cy="1764665"/>
          </a:xfrm>
          <a:prstGeom prst="rect">
            <a:avLst/>
          </a:prstGeom>
          <a:noFill/>
          <a:ln w="9525">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right)">
                                      <p:cBhvr>
                                        <p:cTn id="7" dur="500"/>
                                        <p:tgtEl>
                                          <p:spTgt spid="8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right)">
                                      <p:cBhvr>
                                        <p:cTn id="10" dur="500"/>
                                        <p:tgtEl>
                                          <p:spTgt spid="10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wipe(left)">
                                      <p:cBhvr>
                                        <p:cTn id="13" dur="500"/>
                                        <p:tgtEl>
                                          <p:spTgt spid="10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wipe(left)">
                                      <p:cBhvr>
                                        <p:cTn id="16" dur="500"/>
                                        <p:tgtEl>
                                          <p:spTgt spid="111"/>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barn(inVertical)">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103" grpId="0"/>
      <p:bldP spid="107" grpId="0"/>
      <p:bldP spid="1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tretch>
            <a:fillRect/>
          </a:stretch>
        </p:blipFill>
        <p:spPr>
          <a:xfrm>
            <a:off x="445770" y="480695"/>
            <a:ext cx="7296785" cy="3656965"/>
          </a:xfrm>
          <a:prstGeom prst="rect">
            <a:avLst/>
          </a:prstGeom>
          <a:noFill/>
          <a:ln w="9525">
            <a:noFill/>
          </a:ln>
        </p:spPr>
      </p:pic>
      <p:pic>
        <p:nvPicPr>
          <p:cNvPr id="4" name="图片 3"/>
          <p:cNvPicPr/>
          <p:nvPr/>
        </p:nvPicPr>
        <p:blipFill>
          <a:blip r:embed="rId2"/>
          <a:stretch>
            <a:fillRect/>
          </a:stretch>
        </p:blipFill>
        <p:spPr>
          <a:xfrm>
            <a:off x="9009380" y="989965"/>
            <a:ext cx="2794000" cy="1970405"/>
          </a:xfrm>
          <a:prstGeom prst="rect">
            <a:avLst/>
          </a:prstGeom>
          <a:noFill/>
          <a:ln w="9525">
            <a:noFill/>
          </a:ln>
        </p:spPr>
      </p:pic>
      <p:pic>
        <p:nvPicPr>
          <p:cNvPr id="104" name="图片 103"/>
          <p:cNvPicPr/>
          <p:nvPr/>
        </p:nvPicPr>
        <p:blipFill>
          <a:blip r:embed="rId3"/>
          <a:stretch>
            <a:fillRect/>
          </a:stretch>
        </p:blipFill>
        <p:spPr>
          <a:xfrm>
            <a:off x="7664450" y="2573655"/>
            <a:ext cx="1404620" cy="1647825"/>
          </a:xfrm>
          <a:prstGeom prst="rect">
            <a:avLst/>
          </a:prstGeom>
          <a:noFill/>
          <a:ln w="9525">
            <a:noFill/>
          </a:ln>
        </p:spPr>
      </p:pic>
      <p:sp>
        <p:nvSpPr>
          <p:cNvPr id="2" name="文本框 1"/>
          <p:cNvSpPr txBox="1"/>
          <p:nvPr/>
        </p:nvSpPr>
        <p:spPr>
          <a:xfrm>
            <a:off x="445770" y="4598670"/>
            <a:ext cx="6178550" cy="1568450"/>
          </a:xfrm>
          <a:prstGeom prst="rect">
            <a:avLst/>
          </a:prstGeom>
          <a:noFill/>
        </p:spPr>
        <p:txBody>
          <a:bodyPr wrap="square" rtlCol="0">
            <a:spAutoFit/>
          </a:bodyPr>
          <a:p>
            <a:r>
              <a:rPr lang="en-US" altLang="zh-CN" sz="3200"/>
              <a:t>That will </a:t>
            </a:r>
            <a:r>
              <a:rPr lang="en-US" altLang="zh-CN" sz="32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decrease your brain’s reactivity</a:t>
            </a:r>
            <a:r>
              <a:rPr lang="en-US" altLang="zh-CN" sz="3200"/>
              <a:t>,emotion </a:t>
            </a:r>
            <a:r>
              <a:rPr lang="en-US" altLang="zh-CN" sz="32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recognition</a:t>
            </a:r>
            <a:r>
              <a:rPr lang="en-US" altLang="zh-CN" sz="3200"/>
              <a:t> and </a:t>
            </a:r>
            <a:r>
              <a:rPr lang="en-US" altLang="zh-CN" sz="32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expression.</a:t>
            </a:r>
            <a:endParaRPr lang="en-US" altLang="zh-CN" sz="32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01" name="图片 100"/>
          <p:cNvPicPr/>
          <p:nvPr/>
        </p:nvPicPr>
        <p:blipFill>
          <a:blip r:embed="rId4"/>
          <a:stretch>
            <a:fillRect/>
          </a:stretch>
        </p:blipFill>
        <p:spPr>
          <a:xfrm>
            <a:off x="6752590" y="4580890"/>
            <a:ext cx="2316480" cy="1586230"/>
          </a:xfrm>
          <a:prstGeom prst="rect">
            <a:avLst/>
          </a:prstGeom>
          <a:noFill/>
          <a:ln w="9525">
            <a:noFill/>
          </a:ln>
        </p:spPr>
      </p:pic>
      <p:pic>
        <p:nvPicPr>
          <p:cNvPr id="102" name="图片 101"/>
          <p:cNvPicPr/>
          <p:nvPr/>
        </p:nvPicPr>
        <p:blipFill>
          <a:blip r:embed="rId5"/>
          <a:stretch>
            <a:fillRect/>
          </a:stretch>
        </p:blipFill>
        <p:spPr>
          <a:xfrm>
            <a:off x="8874125" y="3574415"/>
            <a:ext cx="2929255" cy="1553210"/>
          </a:xfrm>
          <a:prstGeom prst="rect">
            <a:avLst/>
          </a:prstGeom>
          <a:noFill/>
          <a:ln w="9525">
            <a:noFill/>
          </a:ln>
        </p:spPr>
      </p:pic>
      <p:sp>
        <p:nvSpPr>
          <p:cNvPr id="3" name="文本框 2"/>
          <p:cNvSpPr txBox="1"/>
          <p:nvPr/>
        </p:nvSpPr>
        <p:spPr>
          <a:xfrm>
            <a:off x="3241040" y="2682875"/>
            <a:ext cx="777875" cy="1071245"/>
          </a:xfrm>
          <a:prstGeom prst="rect">
            <a:avLst/>
          </a:prstGeom>
          <a:noFill/>
        </p:spPr>
        <p:txBody>
          <a:bodyPr wrap="square" rtlCol="0">
            <a:noAutofit/>
            <a:scene3d>
              <a:camera prst="orthographicFront"/>
              <a:lightRig rig="harsh" dir="t"/>
            </a:scene3d>
            <a:sp3d extrusionH="57150" prstMaterial="matte">
              <a:bevelT w="63500" h="12700" prst="angle"/>
              <a:contourClr>
                <a:schemeClr val="bg1">
                  <a:lumMod val="65000"/>
                </a:schemeClr>
              </a:contourClr>
            </a:sp3d>
          </a:bodyPr>
          <a:p>
            <a:r>
              <a:rPr lang="en-US" altLang="zh-CN">
                <a:solidFill>
                  <a:schemeClr val="accent3"/>
                </a:solidFill>
                <a:effectLst/>
              </a:rPr>
              <a:t>lack</a:t>
            </a:r>
            <a:endParaRPr lang="en-US" altLang="zh-CN">
              <a:solidFill>
                <a:schemeClr val="accent3"/>
              </a:solidFill>
              <a:effectLst/>
            </a:endParaRPr>
          </a:p>
          <a:p>
            <a:endParaRPr lang="en-US" altLang="zh-CN">
              <a:solidFill>
                <a:schemeClr val="accent3"/>
              </a:solidFill>
              <a:effectLst/>
            </a:endParaRPr>
          </a:p>
          <a:p>
            <a:r>
              <a:rPr lang="en-US" altLang="zh-CN">
                <a:solidFill>
                  <a:schemeClr val="accent3"/>
                </a:solidFill>
                <a:effectLst/>
              </a:rPr>
              <a:t>sleep</a:t>
            </a:r>
            <a:endParaRPr lang="en-US" altLang="zh-CN">
              <a:solidFill>
                <a:schemeClr val="accent3"/>
              </a:solidFill>
              <a:effectLst/>
            </a:endParaRPr>
          </a:p>
        </p:txBody>
      </p:sp>
      <p:sp>
        <p:nvSpPr>
          <p:cNvPr id="5" name="文本框 4"/>
          <p:cNvSpPr txBox="1"/>
          <p:nvPr/>
        </p:nvSpPr>
        <p:spPr>
          <a:xfrm>
            <a:off x="6724650" y="2573655"/>
            <a:ext cx="939800" cy="1179830"/>
          </a:xfrm>
          <a:prstGeom prst="rect">
            <a:avLst/>
          </a:prstGeom>
          <a:noFill/>
        </p:spPr>
        <p:txBody>
          <a:bodyPr wrap="square" rtlCol="0">
            <a:noAutofit/>
            <a:scene3d>
              <a:camera prst="orthographicFront"/>
              <a:lightRig rig="harsh" dir="t"/>
            </a:scene3d>
            <a:sp3d extrusionH="57150" prstMaterial="matte">
              <a:bevelT w="63500" h="12700" prst="angle"/>
              <a:contourClr>
                <a:schemeClr val="bg1">
                  <a:lumMod val="65000"/>
                </a:schemeClr>
              </a:contourClr>
            </a:sp3d>
          </a:bodyPr>
          <a:p>
            <a:r>
              <a:rPr lang="en-US" altLang="zh-CN">
                <a:solidFill>
                  <a:schemeClr val="accent3"/>
                </a:solidFill>
                <a:effectLst/>
              </a:rPr>
              <a:t>enough </a:t>
            </a:r>
            <a:endParaRPr lang="en-US" altLang="zh-CN">
              <a:solidFill>
                <a:schemeClr val="accent3"/>
              </a:solidFill>
              <a:effectLst/>
            </a:endParaRPr>
          </a:p>
          <a:p>
            <a:endParaRPr lang="en-US" altLang="zh-CN">
              <a:solidFill>
                <a:schemeClr val="accent3"/>
              </a:solidFill>
              <a:effectLst/>
            </a:endParaRPr>
          </a:p>
          <a:p>
            <a:r>
              <a:rPr lang="en-US" altLang="zh-CN">
                <a:solidFill>
                  <a:schemeClr val="accent3"/>
                </a:solidFill>
                <a:effectLst/>
              </a:rPr>
              <a:t>sleep</a:t>
            </a:r>
            <a:endParaRPr lang="en-US" altLang="zh-CN">
              <a:solidFill>
                <a:schemeClr val="accent3"/>
              </a:solidFill>
              <a:effectLst/>
            </a:endParaRPr>
          </a:p>
        </p:txBody>
      </p:sp>
      <p:sp>
        <p:nvSpPr>
          <p:cNvPr id="7" name="文本框 6"/>
          <p:cNvSpPr txBox="1"/>
          <p:nvPr/>
        </p:nvSpPr>
        <p:spPr>
          <a:xfrm>
            <a:off x="752475" y="112395"/>
            <a:ext cx="4064000" cy="368300"/>
          </a:xfrm>
          <a:prstGeom prst="rect">
            <a:avLst/>
          </a:prstGeom>
          <a:noFill/>
        </p:spPr>
        <p:txBody>
          <a:bodyPr wrap="square" rtlCol="0">
            <a:spAutoFit/>
          </a:bodyPr>
          <a:p>
            <a:r>
              <a:rPr lang="en-US" altLang="zh-CN"/>
              <a:t>(degree of brain activity)</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弧形 5"/>
          <p:cNvSpPr/>
          <p:nvPr/>
        </p:nvSpPr>
        <p:spPr>
          <a:xfrm rot="8100000">
            <a:off x="1333177" y="2100620"/>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标题 1"/>
          <p:cNvSpPr>
            <a:spLocks noGrp="1"/>
          </p:cNvSpPr>
          <p:nvPr>
            <p:ph type="title"/>
          </p:nvPr>
        </p:nvSpPr>
        <p:spPr>
          <a:xfrm>
            <a:off x="1407160" y="753110"/>
            <a:ext cx="9213215" cy="455930"/>
          </a:xfrm>
        </p:spPr>
        <p:txBody>
          <a:bodyPr/>
          <a:lstStyle/>
          <a:p>
            <a:pPr>
              <a:lnSpc>
                <a:spcPct val="120000"/>
              </a:lnSpc>
            </a:pPr>
            <a:r>
              <a:rPr lang="en-US" altLang="zh-CN" dirty="0"/>
              <a:t>conclusion</a:t>
            </a:r>
            <a:r>
              <a:rPr lang="zh-CN" altLang="en-US" dirty="0"/>
              <a:t>：</a:t>
            </a:r>
            <a:r>
              <a:rPr lang="en-US" altLang="zh-CN"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sleep</a:t>
            </a:r>
            <a:r>
              <a:rPr lang="en-US" altLang="zh-CN" dirty="0"/>
              <a:t> deprivation can </a:t>
            </a:r>
            <a:r>
              <a:rPr lang="en-US" altLang="zh-CN"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truly impact our emotion brain </a:t>
            </a:r>
            <a:r>
              <a:rPr lang="en-US" altLang="zh-CN" dirty="0">
                <a:ln w="12700">
                  <a:solidFill>
                    <a:schemeClr val="accent1"/>
                  </a:solidFill>
                  <a:prstDash val="solid"/>
                </a:ln>
                <a:solidFill>
                  <a:srgbClr val="244C89"/>
                </a:solidFill>
                <a:effectLst>
                  <a:outerShdw dist="38100" dir="2640000" algn="bl" rotWithShape="0">
                    <a:schemeClr val="accent1"/>
                  </a:outerShdw>
                </a:effectLst>
              </a:rPr>
              <a:t>by this chain</a:t>
            </a:r>
            <a:endParaRPr lang="en-US" altLang="zh-CN" dirty="0">
              <a:ln w="12700">
                <a:solidFill>
                  <a:schemeClr val="accent1"/>
                </a:solidFill>
                <a:prstDash val="solid"/>
              </a:ln>
              <a:solidFill>
                <a:srgbClr val="244C89"/>
              </a:solidFill>
              <a:effectLst>
                <a:outerShdw dist="38100" dir="2640000" algn="bl" rotWithShape="0">
                  <a:schemeClr val="accent1"/>
                </a:outerShdw>
              </a:effectLst>
            </a:endParaRPr>
          </a:p>
        </p:txBody>
      </p:sp>
      <p:sp>
        <p:nvSpPr>
          <p:cNvPr id="5" name="椭圆 4"/>
          <p:cNvSpPr/>
          <p:nvPr/>
        </p:nvSpPr>
        <p:spPr>
          <a:xfrm>
            <a:off x="1243965" y="1750695"/>
            <a:ext cx="1786890" cy="1685290"/>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altLang="zh-CN" sz="2400" dirty="0">
                <a:latin typeface="Agency FB" panose="020B0503020202020204" pitchFamily="34" charset="0"/>
              </a:rPr>
              <a:t>sleep deprivation</a:t>
            </a:r>
            <a:endParaRPr lang="en-US" altLang="zh-CN" sz="2400" dirty="0">
              <a:latin typeface="Agency FB" panose="020B0503020202020204" pitchFamily="34" charset="0"/>
            </a:endParaRPr>
          </a:p>
        </p:txBody>
      </p:sp>
      <p:cxnSp>
        <p:nvCxnSpPr>
          <p:cNvPr id="24" name="直接箭头连接符 23"/>
          <p:cNvCxnSpPr/>
          <p:nvPr/>
        </p:nvCxnSpPr>
        <p:spPr>
          <a:xfrm>
            <a:off x="2672194" y="3464402"/>
            <a:ext cx="1059815" cy="927735"/>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8100000">
            <a:off x="5793841" y="1917740"/>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6" name="椭圆 25"/>
          <p:cNvSpPr/>
          <p:nvPr/>
        </p:nvSpPr>
        <p:spPr>
          <a:xfrm>
            <a:off x="5803265" y="1341755"/>
            <a:ext cx="1562100" cy="1990090"/>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altLang="zh-CN" sz="2400" dirty="0">
                <a:latin typeface="Agency FB" panose="020B0503020202020204" pitchFamily="34" charset="0"/>
              </a:rPr>
              <a:t>the </a:t>
            </a:r>
            <a:r>
              <a:rPr lang="en-US" altLang="zh-CN" sz="2400" u="sng" dirty="0">
                <a:latin typeface="Agency FB" panose="020B0503020202020204" pitchFamily="34" charset="0"/>
              </a:rPr>
              <a:t>fuction </a:t>
            </a:r>
            <a:r>
              <a:rPr lang="en-US" altLang="zh-CN" sz="2400" dirty="0">
                <a:latin typeface="Agency FB" panose="020B0503020202020204" pitchFamily="34" charset="0"/>
              </a:rPr>
              <a:t>of the brain</a:t>
            </a:r>
            <a:endParaRPr lang="en-US" altLang="zh-CN" sz="2400" dirty="0">
              <a:latin typeface="Agency FB" panose="020B0503020202020204" pitchFamily="34" charset="0"/>
            </a:endParaRPr>
          </a:p>
        </p:txBody>
      </p:sp>
      <p:sp>
        <p:nvSpPr>
          <p:cNvPr id="27" name="弧形 26"/>
          <p:cNvSpPr/>
          <p:nvPr/>
        </p:nvSpPr>
        <p:spPr>
          <a:xfrm rot="18900000">
            <a:off x="3451114" y="4153575"/>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8" name="椭圆 27"/>
          <p:cNvSpPr/>
          <p:nvPr/>
        </p:nvSpPr>
        <p:spPr>
          <a:xfrm>
            <a:off x="3488690" y="4300855"/>
            <a:ext cx="1547495" cy="2081530"/>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altLang="zh-CN" sz="2400" dirty="0">
                <a:latin typeface="Agency FB" panose="020B0503020202020204" pitchFamily="34" charset="0"/>
              </a:rPr>
              <a:t>the </a:t>
            </a:r>
            <a:r>
              <a:rPr lang="en-US" altLang="zh-CN" sz="2400" u="sng" dirty="0">
                <a:latin typeface="Agency FB" panose="020B0503020202020204" pitchFamily="34" charset="0"/>
              </a:rPr>
              <a:t>structure </a:t>
            </a:r>
            <a:r>
              <a:rPr lang="en-US" altLang="zh-CN" sz="2400" dirty="0">
                <a:latin typeface="Agency FB" panose="020B0503020202020204" pitchFamily="34" charset="0"/>
              </a:rPr>
              <a:t>of the brain</a:t>
            </a:r>
            <a:endParaRPr lang="en-US" altLang="zh-CN" sz="2400" dirty="0">
              <a:latin typeface="Agency FB" panose="020B0503020202020204" pitchFamily="34" charset="0"/>
            </a:endParaRPr>
          </a:p>
        </p:txBody>
      </p:sp>
      <p:sp>
        <p:nvSpPr>
          <p:cNvPr id="29" name="弧形 28"/>
          <p:cNvSpPr/>
          <p:nvPr/>
        </p:nvSpPr>
        <p:spPr>
          <a:xfrm rot="18900000">
            <a:off x="7690797" y="3792260"/>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0" name="椭圆 29"/>
          <p:cNvSpPr/>
          <p:nvPr/>
        </p:nvSpPr>
        <p:spPr>
          <a:xfrm>
            <a:off x="7780655" y="4023995"/>
            <a:ext cx="1376045" cy="1401445"/>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altLang="zh-CN" sz="2400" dirty="0">
                <a:latin typeface="Agency FB" panose="020B0503020202020204" pitchFamily="34" charset="0"/>
              </a:rPr>
              <a:t>emotion brain</a:t>
            </a:r>
            <a:endParaRPr lang="en-US" altLang="zh-CN" sz="2400" dirty="0">
              <a:latin typeface="Agency FB" panose="020B0503020202020204" pitchFamily="34" charset="0"/>
            </a:endParaRPr>
          </a:p>
        </p:txBody>
      </p:sp>
      <p:cxnSp>
        <p:nvCxnSpPr>
          <p:cNvPr id="31" name="直接箭头连接符 30"/>
          <p:cNvCxnSpPr>
            <a:stCxn id="25" idx="0"/>
          </p:cNvCxnSpPr>
          <p:nvPr/>
        </p:nvCxnSpPr>
        <p:spPr>
          <a:xfrm>
            <a:off x="7143222" y="3267121"/>
            <a:ext cx="826770" cy="782955"/>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4799860" y="3249341"/>
            <a:ext cx="1240103" cy="1142737"/>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9803765" y="1918335"/>
            <a:ext cx="1986280" cy="2791460"/>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altLang="zh-CN" dirty="0">
              <a:latin typeface="Agency FB" panose="020B0503020202020204" pitchFamily="34" charset="0"/>
            </a:endParaRPr>
          </a:p>
          <a:p>
            <a:pPr algn="ctr">
              <a:lnSpc>
                <a:spcPct val="120000"/>
              </a:lnSpc>
            </a:pPr>
            <a:endParaRPr lang="en-US" altLang="zh-CN" dirty="0">
              <a:latin typeface="Agency FB" panose="020B0503020202020204" pitchFamily="34" charset="0"/>
            </a:endParaRPr>
          </a:p>
          <a:p>
            <a:pPr algn="ctr">
              <a:lnSpc>
                <a:spcPct val="120000"/>
              </a:lnSpc>
            </a:pPr>
            <a:r>
              <a:rPr lang="en-US" altLang="zh-CN" dirty="0">
                <a:latin typeface="Agency FB" panose="020B0503020202020204" pitchFamily="34" charset="0"/>
              </a:rPr>
              <a:t>feelings:</a:t>
            </a:r>
            <a:endParaRPr lang="en-US" altLang="zh-CN" dirty="0">
              <a:latin typeface="Agency FB" panose="020B0503020202020204" pitchFamily="34" charset="0"/>
            </a:endParaRPr>
          </a:p>
          <a:p>
            <a:pPr algn="ctr">
              <a:lnSpc>
                <a:spcPct val="120000"/>
              </a:lnSpc>
            </a:pPr>
            <a:r>
              <a:rPr lang="en-US" altLang="zh-CN" dirty="0">
                <a:latin typeface="Agency FB" panose="020B0503020202020204" pitchFamily="34" charset="0"/>
              </a:rPr>
              <a:t>fear,upset,angry</a:t>
            </a:r>
            <a:endParaRPr lang="en-US" altLang="zh-CN" dirty="0">
              <a:latin typeface="Agency FB" panose="020B0503020202020204" pitchFamily="34" charset="0"/>
            </a:endParaRPr>
          </a:p>
          <a:p>
            <a:pPr algn="ctr">
              <a:lnSpc>
                <a:spcPct val="120000"/>
              </a:lnSpc>
            </a:pPr>
            <a:r>
              <a:rPr lang="en-US" altLang="zh-CN" dirty="0">
                <a:latin typeface="Agency FB" panose="020B0503020202020204" pitchFamily="34" charset="0"/>
              </a:rPr>
              <a:t>intellection:</a:t>
            </a:r>
            <a:endParaRPr lang="en-US" altLang="zh-CN" dirty="0">
              <a:latin typeface="Agency FB" panose="020B0503020202020204" pitchFamily="34" charset="0"/>
            </a:endParaRPr>
          </a:p>
          <a:p>
            <a:pPr algn="ctr">
              <a:lnSpc>
                <a:spcPct val="120000"/>
              </a:lnSpc>
            </a:pPr>
            <a:r>
              <a:rPr lang="en-US" altLang="zh-CN" dirty="0">
                <a:latin typeface="Agency FB" panose="020B0503020202020204" pitchFamily="34" charset="0"/>
              </a:rPr>
              <a:t>impulsive,lethargy</a:t>
            </a:r>
            <a:endParaRPr lang="en-US" altLang="zh-CN" dirty="0">
              <a:latin typeface="Agency FB" panose="020B0503020202020204" pitchFamily="34" charset="0"/>
            </a:endParaRPr>
          </a:p>
          <a:p>
            <a:pPr algn="ctr">
              <a:lnSpc>
                <a:spcPct val="120000"/>
              </a:lnSpc>
            </a:pPr>
            <a:endParaRPr lang="en-US" altLang="zh-CN" dirty="0">
              <a:latin typeface="Agency FB" panose="020B0503020202020204" pitchFamily="34" charset="0"/>
            </a:endParaRPr>
          </a:p>
          <a:p>
            <a:pPr algn="ctr">
              <a:lnSpc>
                <a:spcPct val="120000"/>
              </a:lnSpc>
            </a:pPr>
            <a:endParaRPr lang="en-US" altLang="zh-CN" dirty="0">
              <a:latin typeface="Agency FB" panose="020B0503020202020204" pitchFamily="34" charset="0"/>
            </a:endParaRPr>
          </a:p>
        </p:txBody>
      </p:sp>
      <p:cxnSp>
        <p:nvCxnSpPr>
          <p:cNvPr id="37" name="直接箭头连接符 36"/>
          <p:cNvCxnSpPr>
            <a:stCxn id="29" idx="2"/>
          </p:cNvCxnSpPr>
          <p:nvPr/>
        </p:nvCxnSpPr>
        <p:spPr>
          <a:xfrm flipV="1">
            <a:off x="9040178" y="3388202"/>
            <a:ext cx="656703" cy="635575"/>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42235" y="3998595"/>
            <a:ext cx="4064000" cy="368300"/>
          </a:xfrm>
          <a:prstGeom prst="rect">
            <a:avLst/>
          </a:prstGeom>
          <a:noFill/>
        </p:spPr>
        <p:txBody>
          <a:bodyPr wrap="square" rtlCol="0">
            <a:spAutoFit/>
          </a:bodyPr>
          <a:p>
            <a:r>
              <a:rPr lang="en-US" altLang="zh-CN"/>
              <a:t>by</a:t>
            </a:r>
            <a:endParaRPr lang="en-US" altLang="zh-CN"/>
          </a:p>
        </p:txBody>
      </p:sp>
      <p:sp>
        <p:nvSpPr>
          <p:cNvPr id="4" name="文本框 3"/>
          <p:cNvSpPr txBox="1"/>
          <p:nvPr/>
        </p:nvSpPr>
        <p:spPr>
          <a:xfrm>
            <a:off x="5358765" y="3825875"/>
            <a:ext cx="4171950" cy="368300"/>
          </a:xfrm>
          <a:prstGeom prst="rect">
            <a:avLst/>
          </a:prstGeom>
          <a:noFill/>
        </p:spPr>
        <p:txBody>
          <a:bodyPr wrap="square" rtlCol="0">
            <a:spAutoFit/>
          </a:bodyPr>
          <a:p>
            <a:r>
              <a:rPr lang="en-US" altLang="zh-CN"/>
              <a:t>to</a:t>
            </a:r>
            <a:endParaRPr lang="en-US" altLang="zh-CN"/>
          </a:p>
        </p:txBody>
      </p:sp>
      <p:sp>
        <p:nvSpPr>
          <p:cNvPr id="7" name="文本框 6"/>
          <p:cNvSpPr txBox="1"/>
          <p:nvPr/>
        </p:nvSpPr>
        <p:spPr>
          <a:xfrm>
            <a:off x="7472680" y="3333115"/>
            <a:ext cx="4064000" cy="368300"/>
          </a:xfrm>
          <a:prstGeom prst="rect">
            <a:avLst/>
          </a:prstGeom>
          <a:noFill/>
        </p:spPr>
        <p:txBody>
          <a:bodyPr wrap="square" rtlCol="0">
            <a:spAutoFit/>
          </a:bodyPr>
          <a:p>
            <a:r>
              <a:rPr lang="en-US" altLang="zh-CN"/>
              <a:t>finally</a:t>
            </a:r>
            <a:endParaRPr lang="en-US" altLang="zh-CN"/>
          </a:p>
        </p:txBody>
      </p:sp>
      <p:sp>
        <p:nvSpPr>
          <p:cNvPr id="8" name="文本框 7"/>
          <p:cNvSpPr txBox="1"/>
          <p:nvPr/>
        </p:nvSpPr>
        <p:spPr>
          <a:xfrm>
            <a:off x="4916805" y="5748020"/>
            <a:ext cx="4064000" cy="368300"/>
          </a:xfrm>
          <a:prstGeom prst="rect">
            <a:avLst/>
          </a:prstGeom>
          <a:noFill/>
        </p:spPr>
        <p:txBody>
          <a:bodyPr wrap="square" rtlCol="0">
            <a:spAutoFit/>
          </a:bodyPr>
          <a:p>
            <a:r>
              <a:rPr lang="en-US" altLang="zh-CN"/>
              <a:t>(mpfc and amydala)</a:t>
            </a:r>
            <a:endParaRPr lang="en-US" altLang="zh-CN"/>
          </a:p>
        </p:txBody>
      </p:sp>
      <p:sp>
        <p:nvSpPr>
          <p:cNvPr id="9" name="文本框 8"/>
          <p:cNvSpPr txBox="1"/>
          <p:nvPr/>
        </p:nvSpPr>
        <p:spPr>
          <a:xfrm>
            <a:off x="7406005" y="1995170"/>
            <a:ext cx="1574800" cy="873125"/>
          </a:xfrm>
          <a:prstGeom prst="rect">
            <a:avLst/>
          </a:prstGeom>
          <a:noFill/>
        </p:spPr>
        <p:txBody>
          <a:bodyPr wrap="square" rtlCol="0">
            <a:noAutofit/>
          </a:bodyPr>
          <a:p>
            <a:r>
              <a:rPr lang="en-US" altLang="zh-CN"/>
              <a:t>(feel,intellect,</a:t>
            </a:r>
            <a:endParaRPr lang="en-US" altLang="zh-CN"/>
          </a:p>
          <a:p>
            <a:r>
              <a:rPr lang="en-US" altLang="zh-CN"/>
              <a:t>adjust,control)</a:t>
            </a:r>
            <a:endParaRPr lang="en-US" altLang="zh-CN"/>
          </a:p>
        </p:txBody>
      </p:sp>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46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46000">
                                          <p:cBhvr additive="base">
                                            <p:cTn id="7" dur="1200" fill="hold"/>
                                            <p:tgtEl>
                                              <p:spTgt spid="5"/>
                                            </p:tgtEl>
                                            <p:attrNameLst>
                                              <p:attrName>ppt_x</p:attrName>
                                            </p:attrNameLst>
                                          </p:cBhvr>
                                          <p:tavLst>
                                            <p:tav tm="0">
                                              <p:val>
                                                <p:strVal val="#ppt_x"/>
                                              </p:val>
                                            </p:tav>
                                            <p:tav tm="100000">
                                              <p:val>
                                                <p:strVal val="#ppt_x"/>
                                              </p:val>
                                            </p:tav>
                                          </p:tavLst>
                                        </p:anim>
                                        <p:anim calcmode="lin" valueType="num" p14:bounceEnd="46000">
                                          <p:cBhvr additive="base">
                                            <p:cTn id="8" dur="12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46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46000">
                                          <p:cBhvr additive="base">
                                            <p:cTn id="11" dur="1200" fill="hold"/>
                                            <p:tgtEl>
                                              <p:spTgt spid="28"/>
                                            </p:tgtEl>
                                            <p:attrNameLst>
                                              <p:attrName>ppt_x</p:attrName>
                                            </p:attrNameLst>
                                          </p:cBhvr>
                                          <p:tavLst>
                                            <p:tav tm="0">
                                              <p:val>
                                                <p:strVal val="#ppt_x"/>
                                              </p:val>
                                            </p:tav>
                                            <p:tav tm="100000">
                                              <p:val>
                                                <p:strVal val="#ppt_x"/>
                                              </p:val>
                                            </p:tav>
                                          </p:tavLst>
                                        </p:anim>
                                        <p:anim calcmode="lin" valueType="num" p14:bounceEnd="46000">
                                          <p:cBhvr additive="base">
                                            <p:cTn id="12" dur="12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14:presetBounceEnd="46000">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14:bounceEnd="46000">
                                          <p:cBhvr additive="base">
                                            <p:cTn id="15" dur="1200" fill="hold"/>
                                            <p:tgtEl>
                                              <p:spTgt spid="26"/>
                                            </p:tgtEl>
                                            <p:attrNameLst>
                                              <p:attrName>ppt_x</p:attrName>
                                            </p:attrNameLst>
                                          </p:cBhvr>
                                          <p:tavLst>
                                            <p:tav tm="0">
                                              <p:val>
                                                <p:strVal val="#ppt_x"/>
                                              </p:val>
                                            </p:tav>
                                            <p:tav tm="100000">
                                              <p:val>
                                                <p:strVal val="#ppt_x"/>
                                              </p:val>
                                            </p:tav>
                                          </p:tavLst>
                                        </p:anim>
                                        <p:anim calcmode="lin" valueType="num" p14:bounceEnd="46000">
                                          <p:cBhvr additive="base">
                                            <p:cTn id="16" dur="1200" fill="hold"/>
                                            <p:tgtEl>
                                              <p:spTgt spid="26"/>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14:presetBounceEnd="46000">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14:bounceEnd="46000">
                                          <p:cBhvr additive="base">
                                            <p:cTn id="19" dur="1200" fill="hold"/>
                                            <p:tgtEl>
                                              <p:spTgt spid="30"/>
                                            </p:tgtEl>
                                            <p:attrNameLst>
                                              <p:attrName>ppt_x</p:attrName>
                                            </p:attrNameLst>
                                          </p:cBhvr>
                                          <p:tavLst>
                                            <p:tav tm="0">
                                              <p:val>
                                                <p:strVal val="#ppt_x"/>
                                              </p:val>
                                            </p:tav>
                                            <p:tav tm="100000">
                                              <p:val>
                                                <p:strVal val="#ppt_x"/>
                                              </p:val>
                                            </p:tav>
                                          </p:tavLst>
                                        </p:anim>
                                        <p:anim calcmode="lin" valueType="num" p14:bounceEnd="46000">
                                          <p:cBhvr additive="base">
                                            <p:cTn id="20" dur="1200" fill="hold"/>
                                            <p:tgtEl>
                                              <p:spTgt spid="30"/>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200"/>
                                            <p:tgtEl>
                                              <p:spTgt spid="6"/>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200"/>
                                            <p:tgtEl>
                                              <p:spTgt spid="24"/>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200"/>
                                            <p:tgtEl>
                                              <p:spTgt spid="27"/>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left)">
                                          <p:cBhvr>
                                            <p:cTn id="36" dur="200"/>
                                            <p:tgtEl>
                                              <p:spTgt spid="32"/>
                                            </p:tgtEl>
                                          </p:cBhvr>
                                        </p:animEffect>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200"/>
                                            <p:tgtEl>
                                              <p:spTgt spid="25"/>
                                            </p:tgtEl>
                                          </p:cBhvr>
                                        </p:animEffect>
                                      </p:childTnLst>
                                    </p:cTn>
                                  </p:par>
                                </p:childTnLst>
                              </p:cTn>
                            </p:par>
                            <p:par>
                              <p:cTn id="41" fill="hold">
                                <p:stCondLst>
                                  <p:cond delay="4000"/>
                                </p:stCondLst>
                                <p:childTnLst>
                                  <p:par>
                                    <p:cTn id="42" presetID="22" presetClass="entr" presetSubtype="8"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200"/>
                                            <p:tgtEl>
                                              <p:spTgt spid="31"/>
                                            </p:tgtEl>
                                          </p:cBhvr>
                                        </p:animEffect>
                                      </p:childTnLst>
                                    </p:cTn>
                                  </p:par>
                                </p:childTnLst>
                              </p:cTn>
                            </p:par>
                            <p:par>
                              <p:cTn id="45" fill="hold">
                                <p:stCondLst>
                                  <p:cond delay="4500"/>
                                </p:stCondLst>
                                <p:childTnLst>
                                  <p:par>
                                    <p:cTn id="46" presetID="22" presetClass="entr" presetSubtype="8"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left)">
                                          <p:cBhvr>
                                            <p:cTn id="48" dur="200"/>
                                            <p:tgtEl>
                                              <p:spTgt spid="29"/>
                                            </p:tgtEl>
                                          </p:cBhvr>
                                        </p:animEffect>
                                      </p:childTnLst>
                                    </p:cTn>
                                  </p:par>
                                </p:childTnLst>
                              </p:cTn>
                            </p:par>
                            <p:par>
                              <p:cTn id="49" fill="hold">
                                <p:stCondLst>
                                  <p:cond delay="5000"/>
                                </p:stCondLst>
                                <p:childTnLst>
                                  <p:par>
                                    <p:cTn id="50" presetID="22" presetClass="entr" presetSubtype="8"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200"/>
                                            <p:tgtEl>
                                              <p:spTgt spid="37"/>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5" grpId="0" bldLvl="0" animBg="1"/>
          <p:bldP spid="25" grpId="0" bldLvl="0" animBg="1"/>
          <p:bldP spid="26" grpId="0" bldLvl="0" animBg="1"/>
          <p:bldP spid="27" grpId="0" bldLvl="0" animBg="1"/>
          <p:bldP spid="28" grpId="0" bldLvl="0" animBg="1"/>
          <p:bldP spid="29" grpId="0" bldLvl="0" animBg="1"/>
          <p:bldP spid="30" grpId="0" bldLvl="0" animBg="1"/>
          <p:bldP spid="33"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00" fill="hold"/>
                                            <p:tgtEl>
                                              <p:spTgt spid="5"/>
                                            </p:tgtEl>
                                            <p:attrNameLst>
                                              <p:attrName>ppt_x</p:attrName>
                                            </p:attrNameLst>
                                          </p:cBhvr>
                                          <p:tavLst>
                                            <p:tav tm="0">
                                              <p:val>
                                                <p:strVal val="#ppt_x"/>
                                              </p:val>
                                            </p:tav>
                                            <p:tav tm="100000">
                                              <p:val>
                                                <p:strVal val="#ppt_x"/>
                                              </p:val>
                                            </p:tav>
                                          </p:tavLst>
                                        </p:anim>
                                        <p:anim calcmode="lin" valueType="num">
                                          <p:cBhvr additive="base">
                                            <p:cTn id="8" dur="12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200" fill="hold"/>
                                            <p:tgtEl>
                                              <p:spTgt spid="28"/>
                                            </p:tgtEl>
                                            <p:attrNameLst>
                                              <p:attrName>ppt_x</p:attrName>
                                            </p:attrNameLst>
                                          </p:cBhvr>
                                          <p:tavLst>
                                            <p:tav tm="0">
                                              <p:val>
                                                <p:strVal val="#ppt_x"/>
                                              </p:val>
                                            </p:tav>
                                            <p:tav tm="100000">
                                              <p:val>
                                                <p:strVal val="#ppt_x"/>
                                              </p:val>
                                            </p:tav>
                                          </p:tavLst>
                                        </p:anim>
                                        <p:anim calcmode="lin" valueType="num">
                                          <p:cBhvr additive="base">
                                            <p:cTn id="12" dur="12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200" fill="hold"/>
                                            <p:tgtEl>
                                              <p:spTgt spid="26"/>
                                            </p:tgtEl>
                                            <p:attrNameLst>
                                              <p:attrName>ppt_x</p:attrName>
                                            </p:attrNameLst>
                                          </p:cBhvr>
                                          <p:tavLst>
                                            <p:tav tm="0">
                                              <p:val>
                                                <p:strVal val="#ppt_x"/>
                                              </p:val>
                                            </p:tav>
                                            <p:tav tm="100000">
                                              <p:val>
                                                <p:strVal val="#ppt_x"/>
                                              </p:val>
                                            </p:tav>
                                          </p:tavLst>
                                        </p:anim>
                                        <p:anim calcmode="lin" valueType="num">
                                          <p:cBhvr additive="base">
                                            <p:cTn id="16" dur="1200" fill="hold"/>
                                            <p:tgtEl>
                                              <p:spTgt spid="26"/>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200" fill="hold"/>
                                            <p:tgtEl>
                                              <p:spTgt spid="30"/>
                                            </p:tgtEl>
                                            <p:attrNameLst>
                                              <p:attrName>ppt_x</p:attrName>
                                            </p:attrNameLst>
                                          </p:cBhvr>
                                          <p:tavLst>
                                            <p:tav tm="0">
                                              <p:val>
                                                <p:strVal val="#ppt_x"/>
                                              </p:val>
                                            </p:tav>
                                            <p:tav tm="100000">
                                              <p:val>
                                                <p:strVal val="#ppt_x"/>
                                              </p:val>
                                            </p:tav>
                                          </p:tavLst>
                                        </p:anim>
                                        <p:anim calcmode="lin" valueType="num">
                                          <p:cBhvr additive="base">
                                            <p:cTn id="20" dur="1200" fill="hold"/>
                                            <p:tgtEl>
                                              <p:spTgt spid="30"/>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200"/>
                                            <p:tgtEl>
                                              <p:spTgt spid="6"/>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200"/>
                                            <p:tgtEl>
                                              <p:spTgt spid="24"/>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200"/>
                                            <p:tgtEl>
                                              <p:spTgt spid="27"/>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left)">
                                          <p:cBhvr>
                                            <p:cTn id="36" dur="200"/>
                                            <p:tgtEl>
                                              <p:spTgt spid="32"/>
                                            </p:tgtEl>
                                          </p:cBhvr>
                                        </p:animEffect>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200"/>
                                            <p:tgtEl>
                                              <p:spTgt spid="25"/>
                                            </p:tgtEl>
                                          </p:cBhvr>
                                        </p:animEffect>
                                      </p:childTnLst>
                                    </p:cTn>
                                  </p:par>
                                </p:childTnLst>
                              </p:cTn>
                            </p:par>
                            <p:par>
                              <p:cTn id="41" fill="hold">
                                <p:stCondLst>
                                  <p:cond delay="4000"/>
                                </p:stCondLst>
                                <p:childTnLst>
                                  <p:par>
                                    <p:cTn id="42" presetID="22" presetClass="entr" presetSubtype="8"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200"/>
                                            <p:tgtEl>
                                              <p:spTgt spid="31"/>
                                            </p:tgtEl>
                                          </p:cBhvr>
                                        </p:animEffect>
                                      </p:childTnLst>
                                    </p:cTn>
                                  </p:par>
                                </p:childTnLst>
                              </p:cTn>
                            </p:par>
                            <p:par>
                              <p:cTn id="45" fill="hold">
                                <p:stCondLst>
                                  <p:cond delay="4500"/>
                                </p:stCondLst>
                                <p:childTnLst>
                                  <p:par>
                                    <p:cTn id="46" presetID="22" presetClass="entr" presetSubtype="8"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left)">
                                          <p:cBhvr>
                                            <p:cTn id="48" dur="200"/>
                                            <p:tgtEl>
                                              <p:spTgt spid="29"/>
                                            </p:tgtEl>
                                          </p:cBhvr>
                                        </p:animEffect>
                                      </p:childTnLst>
                                    </p:cTn>
                                  </p:par>
                                </p:childTnLst>
                              </p:cTn>
                            </p:par>
                            <p:par>
                              <p:cTn id="49" fill="hold">
                                <p:stCondLst>
                                  <p:cond delay="5000"/>
                                </p:stCondLst>
                                <p:childTnLst>
                                  <p:par>
                                    <p:cTn id="50" presetID="22" presetClass="entr" presetSubtype="8"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200"/>
                                            <p:tgtEl>
                                              <p:spTgt spid="37"/>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5" grpId="0" bldLvl="0" animBg="1"/>
          <p:bldP spid="25" grpId="0" bldLvl="0" animBg="1"/>
          <p:bldP spid="26" grpId="0" bldLvl="0" animBg="1"/>
          <p:bldP spid="27" grpId="0" bldLvl="0" animBg="1"/>
          <p:bldP spid="28" grpId="0" bldLvl="0" animBg="1"/>
          <p:bldP spid="29" grpId="0" bldLvl="0" animBg="1"/>
          <p:bldP spid="30" grpId="0" bldLvl="0" animBg="1"/>
          <p:bldP spid="33" grpId="0" bldLvl="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7458" y="-293004"/>
            <a:ext cx="12192000" cy="6852181"/>
          </a:xfrm>
          <a:prstGeom prst="rect">
            <a:avLst/>
          </a:prstGeom>
        </p:spPr>
      </p:pic>
      <p:sp>
        <p:nvSpPr>
          <p:cNvPr id="15" name="矩形 14"/>
          <p:cNvSpPr/>
          <p:nvPr/>
        </p:nvSpPr>
        <p:spPr>
          <a:xfrm>
            <a:off x="2449721" y="1836973"/>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2857349" y="2443843"/>
            <a:ext cx="1699504"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03</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848662" y="2393551"/>
            <a:ext cx="4534972" cy="954107"/>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bg1"/>
                </a:solidFill>
                <a:latin typeface="思源黑体" pitchFamily="34" charset="-122"/>
                <a:ea typeface="思源黑体" pitchFamily="34" charset="-122"/>
              </a:rPr>
              <a:t>The effects of memory on brain</a:t>
            </a:r>
            <a:endParaRPr lang="zh-CN" altLang="en-US" sz="2800" b="1" dirty="0">
              <a:solidFill>
                <a:schemeClr val="bg1"/>
              </a:solidFill>
              <a:latin typeface="思源黑体" pitchFamily="34" charset="-122"/>
              <a:ea typeface="思源黑体" pitchFamily="34" charset="-122"/>
            </a:endParaRP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034394" y="3359708"/>
            <a:ext cx="2615035" cy="236603"/>
          </a:xfrm>
          <a:prstGeom prst="rect">
            <a:avLst/>
          </a:prstGeom>
          <a:noFill/>
        </p:spPr>
        <p:txBody>
          <a:bodyPr wrap="square" lIns="0" tIns="0" rIns="0" bIns="0" rtlCol="0">
            <a:spAutoFit/>
          </a:bodyPr>
          <a:lstStyle/>
          <a:p>
            <a:pPr marL="228600" lvl="1" indent="-228600">
              <a:lnSpc>
                <a:spcPct val="120000"/>
              </a:lnSpc>
              <a:buSzPct val="70000"/>
              <a:buFont typeface="Wingdings" panose="05000000000000000000" pitchFamily="2" charset="2"/>
              <a:buChar char="l"/>
            </a:pPr>
            <a:r>
              <a:rPr lang="en-US" altLang="zh-CN" sz="1400" dirty="0">
                <a:solidFill>
                  <a:schemeClr val="bg1"/>
                </a:solidFill>
                <a:latin typeface="思源黑体" pitchFamily="34" charset="-122"/>
                <a:ea typeface="思源黑体" pitchFamily="34" charset="-122"/>
              </a:rPr>
              <a:t>hippocampus</a:t>
            </a:r>
            <a:endParaRPr lang="zh-CN" altLang="en-US" sz="1400" dirty="0">
              <a:solidFill>
                <a:schemeClr val="bg1"/>
              </a:solidFill>
              <a:latin typeface="思源黑体" pitchFamily="34" charset="-122"/>
              <a:ea typeface="思源黑体" pitchFamily="34" charset="-122"/>
            </a:endParaRPr>
          </a:p>
        </p:txBody>
      </p:sp>
      <p:sp>
        <p:nvSpPr>
          <p:cNvPr id="11" name="文本框 9"/>
          <p:cNvSpPr txBox="1"/>
          <p:nvPr/>
        </p:nvSpPr>
        <p:spPr>
          <a:xfrm>
            <a:off x="5034394" y="3910946"/>
            <a:ext cx="2312337" cy="236603"/>
          </a:xfrm>
          <a:prstGeom prst="rect">
            <a:avLst/>
          </a:prstGeom>
          <a:noFill/>
        </p:spPr>
        <p:txBody>
          <a:bodyPr wrap="square" lIns="0" tIns="0" rIns="0" bIns="0" rtlCol="0">
            <a:spAutoFit/>
          </a:bodyPr>
          <a:lstStyle/>
          <a:p>
            <a:pPr marL="228600" lvl="1" indent="-228600">
              <a:lnSpc>
                <a:spcPct val="120000"/>
              </a:lnSpc>
              <a:buSzPct val="70000"/>
              <a:buFont typeface="Wingdings" panose="05000000000000000000" pitchFamily="2" charset="2"/>
              <a:buChar char="l"/>
            </a:pPr>
            <a:r>
              <a:rPr lang="en-US" altLang="zh-CN" sz="1400" dirty="0">
                <a:solidFill>
                  <a:schemeClr val="bg1"/>
                </a:solidFill>
                <a:latin typeface="思源黑体" pitchFamily="34" charset="-122"/>
                <a:ea typeface="思源黑体" pitchFamily="34" charset="-122"/>
              </a:rPr>
              <a:t>prefrontal cortex</a:t>
            </a:r>
            <a:endParaRPr lang="zh-CN" altLang="en-US" sz="1400" dirty="0">
              <a:solidFill>
                <a:schemeClr val="bg1"/>
              </a:solidFill>
              <a:latin typeface="思源黑体" pitchFamily="34" charset="-122"/>
              <a:ea typeface="思源黑体" pitchFamily="34" charset="-122"/>
            </a:endParaRPr>
          </a:p>
        </p:txBody>
      </p:sp>
      <p:sp>
        <p:nvSpPr>
          <p:cNvPr id="14" name="文本框 9"/>
          <p:cNvSpPr txBox="1"/>
          <p:nvPr/>
        </p:nvSpPr>
        <p:spPr>
          <a:xfrm>
            <a:off x="5034394" y="3645539"/>
            <a:ext cx="1577282" cy="236603"/>
          </a:xfrm>
          <a:prstGeom prst="rect">
            <a:avLst/>
          </a:prstGeom>
          <a:noFill/>
        </p:spPr>
        <p:txBody>
          <a:bodyPr wrap="square" lIns="0" tIns="0" rIns="0" bIns="0" rtlCol="0">
            <a:spAutoFit/>
          </a:bodyPr>
          <a:lstStyle/>
          <a:p>
            <a:pPr marL="228600" lvl="1" indent="-228600">
              <a:lnSpc>
                <a:spcPct val="120000"/>
              </a:lnSpc>
              <a:buSzPct val="70000"/>
              <a:buFont typeface="Wingdings" panose="05000000000000000000" pitchFamily="2" charset="2"/>
              <a:buChar char="l"/>
            </a:pPr>
            <a:r>
              <a:rPr lang="en-US" altLang="zh-CN" sz="1400" dirty="0">
                <a:solidFill>
                  <a:schemeClr val="bg1"/>
                </a:solidFill>
                <a:latin typeface="思源黑体" pitchFamily="34" charset="-122"/>
                <a:ea typeface="思源黑体" pitchFamily="34" charset="-122"/>
              </a:rPr>
              <a:t>parietal lobe</a:t>
            </a:r>
            <a:endParaRPr lang="zh-CN" altLang="en-US" sz="1400" dirty="0">
              <a:solidFill>
                <a:schemeClr val="bg1"/>
              </a:solidFill>
              <a:latin typeface="思源黑体" pitchFamily="34" charset="-122"/>
              <a:ea typeface="思源黑体" pitchFamily="34" charset="-122"/>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8)">
                                      <p:cBhvr>
                                        <p:cTn id="12" dur="1000"/>
                                        <p:tgtEl>
                                          <p:spTgt spid="17"/>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1500"/>
                            </p:stCondLst>
                            <p:childTnLst>
                              <p:par>
                                <p:cTn id="24" presetID="12" presetClass="entr" presetSubtype="2"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left)">
                                      <p:cBhvr>
                                        <p:cTn id="27" dur="500"/>
                                        <p:tgtEl>
                                          <p:spTgt spid="25"/>
                                        </p:tgtEl>
                                      </p:cBhvr>
                                    </p:animEffect>
                                  </p:childTnLst>
                                </p:cTn>
                              </p:par>
                              <p:par>
                                <p:cTn id="28" presetID="2" presetClass="entr" presetSubtype="2"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1+#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25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1+#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50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1+#ppt_w/2"/>
                                          </p:val>
                                        </p:tav>
                                        <p:tav tm="100000">
                                          <p:val>
                                            <p:strVal val="#ppt_x"/>
                                          </p:val>
                                        </p:tav>
                                      </p:tavLst>
                                    </p:anim>
                                    <p:anim calcmode="lin" valueType="num">
                                      <p:cBhvr additive="base">
                                        <p:cTn id="3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7" grpId="0" bldLvl="0" animBg="1"/>
      <p:bldP spid="24" grpId="0"/>
      <p:bldP spid="25" grpId="0"/>
      <p:bldP spid="10" grpId="0"/>
      <p:bldP spid="11"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1510008" y="837630"/>
            <a:ext cx="3629564" cy="952801"/>
          </a:xfrm>
        </p:spPr>
        <p:txBody>
          <a:bodyPr/>
          <a:lstStyle/>
          <a:p>
            <a:pPr>
              <a:lnSpc>
                <a:spcPct val="120000"/>
              </a:lnSpc>
            </a:pPr>
            <a:r>
              <a:rPr lang="en-US" altLang="zh-CN" dirty="0"/>
              <a:t>Retain memory</a:t>
            </a:r>
            <a:br>
              <a:rPr lang="en-US" altLang="zh-CN" dirty="0"/>
            </a:br>
            <a:r>
              <a:rPr lang="en-US" altLang="zh-CN" dirty="0"/>
              <a:t>Store memory correctly</a:t>
            </a:r>
            <a:endParaRPr lang="zh-CN" altLang="en-US" dirty="0"/>
          </a:p>
        </p:txBody>
      </p:sp>
      <p:grpSp>
        <p:nvGrpSpPr>
          <p:cNvPr id="33" name="组合 32"/>
          <p:cNvGrpSpPr/>
          <p:nvPr/>
        </p:nvGrpSpPr>
        <p:grpSpPr>
          <a:xfrm>
            <a:off x="7904648" y="1915148"/>
            <a:ext cx="2639580" cy="781031"/>
            <a:chOff x="896866" y="1496892"/>
            <a:chExt cx="2639580" cy="781031"/>
          </a:xfrm>
        </p:grpSpPr>
        <p:sp>
          <p:nvSpPr>
            <p:cNvPr id="2797" name="Rectangle 43"/>
            <p:cNvSpPr/>
            <p:nvPr/>
          </p:nvSpPr>
          <p:spPr bwMode="auto">
            <a:xfrm>
              <a:off x="1564308" y="1610404"/>
              <a:ext cx="1972138" cy="667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20000"/>
                </a:lnSpc>
              </a:pPr>
              <a:r>
                <a:rPr lang="en-US" altLang="zh-CN" sz="2000" dirty="0">
                  <a:solidFill>
                    <a:schemeClr val="tx1">
                      <a:lumMod val="65000"/>
                      <a:lumOff val="35000"/>
                    </a:schemeClr>
                  </a:solidFill>
                  <a:latin typeface="思源黑体" pitchFamily="34" charset="-122"/>
                  <a:ea typeface="思源黑体" pitchFamily="34" charset="-122"/>
                </a:rPr>
                <a:t>Hippocampus</a:t>
              </a:r>
              <a:endParaRPr lang="zh-CN" altLang="en-US" sz="2000" dirty="0">
                <a:solidFill>
                  <a:schemeClr val="tx1">
                    <a:lumMod val="65000"/>
                    <a:lumOff val="35000"/>
                  </a:schemeClr>
                </a:solidFill>
                <a:latin typeface="思源黑体" pitchFamily="34" charset="-122"/>
                <a:ea typeface="思源黑体" pitchFamily="34" charset="-122"/>
              </a:endParaRPr>
            </a:p>
          </p:txBody>
        </p:sp>
        <p:sp>
          <p:nvSpPr>
            <p:cNvPr id="3" name="矩形 2"/>
            <p:cNvSpPr/>
            <p:nvPr/>
          </p:nvSpPr>
          <p:spPr>
            <a:xfrm>
              <a:off x="896866" y="1496892"/>
              <a:ext cx="543464" cy="6675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000" dirty="0">
                  <a:latin typeface="思源黑体" pitchFamily="34" charset="-122"/>
                  <a:ea typeface="思源黑体" pitchFamily="34" charset="-122"/>
                </a:rPr>
                <a:t>1</a:t>
              </a:r>
              <a:endParaRPr lang="zh-CN" altLang="en-US" sz="2000" dirty="0">
                <a:latin typeface="思源黑体" pitchFamily="34" charset="-122"/>
                <a:ea typeface="思源黑体" pitchFamily="34" charset="-122"/>
              </a:endParaRPr>
            </a:p>
          </p:txBody>
        </p:sp>
      </p:grpSp>
      <p:grpSp>
        <p:nvGrpSpPr>
          <p:cNvPr id="34" name="组合 33"/>
          <p:cNvGrpSpPr/>
          <p:nvPr/>
        </p:nvGrpSpPr>
        <p:grpSpPr>
          <a:xfrm>
            <a:off x="7904648" y="3262285"/>
            <a:ext cx="2616560" cy="791258"/>
            <a:chOff x="4546345" y="1496892"/>
            <a:chExt cx="2616560" cy="791258"/>
          </a:xfrm>
        </p:grpSpPr>
        <p:sp>
          <p:nvSpPr>
            <p:cNvPr id="2798" name="Rectangle 43"/>
            <p:cNvSpPr/>
            <p:nvPr/>
          </p:nvSpPr>
          <p:spPr bwMode="auto">
            <a:xfrm>
              <a:off x="5190767" y="1620631"/>
              <a:ext cx="1972138" cy="667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20000"/>
                </a:lnSpc>
              </a:pPr>
              <a:r>
                <a:rPr lang="en-US" altLang="zh-CN" sz="2000" dirty="0">
                  <a:solidFill>
                    <a:schemeClr val="tx1">
                      <a:lumMod val="65000"/>
                      <a:lumOff val="35000"/>
                    </a:schemeClr>
                  </a:solidFill>
                  <a:latin typeface="思源黑体" pitchFamily="34" charset="-122"/>
                  <a:ea typeface="思源黑体" pitchFamily="34" charset="-122"/>
                </a:rPr>
                <a:t>Parietal lobe</a:t>
              </a:r>
              <a:endParaRPr lang="en-US" altLang="zh-CN" sz="2000" dirty="0">
                <a:solidFill>
                  <a:schemeClr val="tx1">
                    <a:lumMod val="65000"/>
                    <a:lumOff val="35000"/>
                  </a:schemeClr>
                </a:solidFill>
                <a:latin typeface="思源黑体" pitchFamily="34" charset="-122"/>
                <a:ea typeface="思源黑体" pitchFamily="34" charset="-122"/>
              </a:endParaRPr>
            </a:p>
          </p:txBody>
        </p:sp>
        <p:sp>
          <p:nvSpPr>
            <p:cNvPr id="2910" name="矩形 2909"/>
            <p:cNvSpPr/>
            <p:nvPr/>
          </p:nvSpPr>
          <p:spPr>
            <a:xfrm>
              <a:off x="4546345" y="1496892"/>
              <a:ext cx="543464" cy="6675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400" dirty="0">
                  <a:latin typeface="思源黑体" pitchFamily="34" charset="-122"/>
                  <a:ea typeface="思源黑体" pitchFamily="34" charset="-122"/>
                </a:rPr>
                <a:t>2</a:t>
              </a:r>
              <a:endParaRPr lang="zh-CN" altLang="en-US" sz="1400" dirty="0">
                <a:latin typeface="思源黑体" pitchFamily="34" charset="-122"/>
                <a:ea typeface="思源黑体" pitchFamily="34" charset="-122"/>
              </a:endParaRPr>
            </a:p>
          </p:txBody>
        </p:sp>
      </p:grpSp>
      <p:grpSp>
        <p:nvGrpSpPr>
          <p:cNvPr id="35" name="组合 34"/>
          <p:cNvGrpSpPr/>
          <p:nvPr/>
        </p:nvGrpSpPr>
        <p:grpSpPr>
          <a:xfrm>
            <a:off x="7940404" y="4619650"/>
            <a:ext cx="2580804" cy="791257"/>
            <a:chOff x="8357436" y="1496892"/>
            <a:chExt cx="2580804" cy="791257"/>
          </a:xfrm>
        </p:grpSpPr>
        <p:sp>
          <p:nvSpPr>
            <p:cNvPr id="2799" name="Rectangle 43"/>
            <p:cNvSpPr/>
            <p:nvPr/>
          </p:nvSpPr>
          <p:spPr bwMode="auto">
            <a:xfrm>
              <a:off x="8966102" y="1620630"/>
              <a:ext cx="1972138" cy="667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20000"/>
                </a:lnSpc>
              </a:pPr>
              <a:r>
                <a:rPr lang="en-US" altLang="zh-CN" dirty="0">
                  <a:solidFill>
                    <a:schemeClr val="tx1">
                      <a:lumMod val="65000"/>
                      <a:lumOff val="35000"/>
                    </a:schemeClr>
                  </a:solidFill>
                  <a:latin typeface="思源黑体" pitchFamily="34" charset="-122"/>
                  <a:ea typeface="思源黑体" pitchFamily="34" charset="-122"/>
                </a:rPr>
                <a:t>Prefrontal cortex</a:t>
              </a:r>
              <a:endParaRPr lang="en-US" altLang="zh-CN" dirty="0">
                <a:solidFill>
                  <a:schemeClr val="tx1">
                    <a:lumMod val="65000"/>
                    <a:lumOff val="35000"/>
                  </a:schemeClr>
                </a:solidFill>
                <a:latin typeface="思源黑体" pitchFamily="34" charset="-122"/>
                <a:ea typeface="思源黑体" pitchFamily="34" charset="-122"/>
              </a:endParaRPr>
            </a:p>
          </p:txBody>
        </p:sp>
        <p:sp>
          <p:nvSpPr>
            <p:cNvPr id="2911" name="矩形 2910"/>
            <p:cNvSpPr/>
            <p:nvPr/>
          </p:nvSpPr>
          <p:spPr>
            <a:xfrm>
              <a:off x="8357436" y="1496892"/>
              <a:ext cx="543464" cy="6675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400" dirty="0">
                  <a:latin typeface="思源黑体" pitchFamily="34" charset="-122"/>
                  <a:ea typeface="思源黑体" pitchFamily="34" charset="-122"/>
                </a:rPr>
                <a:t>3</a:t>
              </a:r>
              <a:endParaRPr lang="zh-CN" altLang="en-US" sz="1400" dirty="0">
                <a:latin typeface="思源黑体" pitchFamily="34" charset="-122"/>
                <a:ea typeface="思源黑体" pitchFamily="34" charset="-122"/>
              </a:endParaRPr>
            </a:p>
          </p:txBody>
        </p:sp>
      </p:gr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6835" y="1738574"/>
            <a:ext cx="6096000" cy="3619500"/>
          </a:xfrm>
          <a:prstGeom prst="rect">
            <a:avLst/>
          </a:prstGeom>
        </p:spPr>
      </p:pic>
      <p:sp>
        <p:nvSpPr>
          <p:cNvPr id="5" name="文本框 4"/>
          <p:cNvSpPr txBox="1"/>
          <p:nvPr/>
        </p:nvSpPr>
        <p:spPr>
          <a:xfrm>
            <a:off x="1510008" y="1236924"/>
            <a:ext cx="2099967" cy="154214"/>
          </a:xfrm>
          <a:prstGeom prst="rect">
            <a:avLst/>
          </a:prstGeom>
          <a:solidFill>
            <a:schemeClr val="bg1"/>
          </a:solidFill>
        </p:spPr>
        <p:txBody>
          <a:bodyPr vert="eaVert" wrap="square" rtlCol="0">
            <a:spAutoFit/>
          </a:bodyPr>
          <a:lstStyle/>
          <a:p>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1+#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1+#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en-US" altLang="zh-CN" dirty="0"/>
              <a:t>Retain memory</a:t>
            </a:r>
            <a:endParaRPr lang="zh-CN" altLang="en-US" dirty="0"/>
          </a:p>
        </p:txBody>
      </p:sp>
      <p:grpSp>
        <p:nvGrpSpPr>
          <p:cNvPr id="7" name="组合 6"/>
          <p:cNvGrpSpPr/>
          <p:nvPr/>
        </p:nvGrpSpPr>
        <p:grpSpPr>
          <a:xfrm>
            <a:off x="567460" y="1665059"/>
            <a:ext cx="3341489" cy="3519745"/>
            <a:chOff x="1135225" y="2196965"/>
            <a:chExt cx="3341489" cy="3519745"/>
          </a:xfrm>
        </p:grpSpPr>
        <p:sp>
          <p:nvSpPr>
            <p:cNvPr id="27" name="圆角矩形 26"/>
            <p:cNvSpPr/>
            <p:nvPr/>
          </p:nvSpPr>
          <p:spPr>
            <a:xfrm>
              <a:off x="1135225" y="2196965"/>
              <a:ext cx="3341489" cy="3519745"/>
            </a:xfrm>
            <a:prstGeom prst="roundRect">
              <a:avLst>
                <a:gd name="adj" fmla="val 9092"/>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13D51"/>
                </a:solidFill>
                <a:effectLst/>
                <a:uLnTx/>
                <a:uFillTx/>
                <a:latin typeface="Calibri" panose="020F0502020204030204"/>
                <a:ea typeface="微软雅黑 Light" panose="020B0502040204020203" charset="-122"/>
                <a:cs typeface="+mn-cs"/>
              </a:endParaRPr>
            </a:p>
          </p:txBody>
        </p:sp>
        <p:sp>
          <p:nvSpPr>
            <p:cNvPr id="6" name="TextBox 29"/>
            <p:cNvSpPr txBox="1"/>
            <p:nvPr/>
          </p:nvSpPr>
          <p:spPr>
            <a:xfrm>
              <a:off x="1253550" y="2415726"/>
              <a:ext cx="3123606" cy="9903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思源黑体" pitchFamily="34" charset="-122"/>
                  <a:ea typeface="思源黑体" pitchFamily="34" charset="-122"/>
                  <a:cs typeface="+mn-cs"/>
                </a:rPr>
                <a:t>Active system consolidation</a:t>
              </a:r>
              <a:endParaRPr kumimoji="0" lang="en-US" altLang="zh-CN" sz="2800" b="1" i="0" u="none" strike="noStrike" kern="1200" cap="none" spc="0" normalizeH="0" baseline="0" noProof="0" dirty="0">
                <a:ln>
                  <a:noFill/>
                </a:ln>
                <a:solidFill>
                  <a:prstClr val="white"/>
                </a:solidFill>
                <a:effectLst/>
                <a:uLnTx/>
                <a:uFillTx/>
                <a:latin typeface="思源黑体" pitchFamily="34" charset="-122"/>
                <a:ea typeface="思源黑体" pitchFamily="34" charset="-122"/>
                <a:cs typeface="+mn-cs"/>
              </a:endParaRPr>
            </a:p>
          </p:txBody>
        </p:sp>
        <p:sp>
          <p:nvSpPr>
            <p:cNvPr id="65" name="TextBox 88"/>
            <p:cNvSpPr txBox="1"/>
            <p:nvPr/>
          </p:nvSpPr>
          <p:spPr>
            <a:xfrm>
              <a:off x="1330655" y="3529192"/>
              <a:ext cx="2810271" cy="202812"/>
            </a:xfrm>
            <a:prstGeom prst="rect">
              <a:avLst/>
            </a:prstGeom>
            <a:noFill/>
          </p:spPr>
          <p:txBody>
            <a:bodyPr wrap="square" lIns="0" tIns="0" rIns="0" bIns="0" rtlCol="0">
              <a:spAutoFit/>
            </a:bodyPr>
            <a:lstStyle/>
            <a:p>
              <a:pPr marL="0" marR="0" lvl="0" indent="0" algn="just" defTabSz="914400" rtl="0" eaLnBrk="1" fontAlgn="auto" latinLnBrk="0" hangingPunct="1">
                <a:lnSpc>
                  <a:spcPct val="12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思源黑体" pitchFamily="34" charset="-122"/>
                <a:ea typeface="思源黑体" pitchFamily="34" charset="-122"/>
                <a:cs typeface="+mn-cs"/>
              </a:endParaRPr>
            </a:p>
          </p:txBody>
        </p:sp>
      </p:grpSp>
      <p:sp>
        <p:nvSpPr>
          <p:cNvPr id="3" name="文本框 2"/>
          <p:cNvSpPr txBox="1"/>
          <p:nvPr/>
        </p:nvSpPr>
        <p:spPr>
          <a:xfrm>
            <a:off x="1406898" y="1208930"/>
            <a:ext cx="2382184" cy="332999"/>
          </a:xfrm>
          <a:prstGeom prst="rect">
            <a:avLst/>
          </a:prstGeom>
          <a:solidFill>
            <a:schemeClr val="bg1"/>
          </a:solid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Light" panose="020B0502040204020203" charset="-122"/>
              <a:cs typeface="+mn-cs"/>
            </a:endParaRPr>
          </a:p>
        </p:txBody>
      </p:sp>
      <p:sp>
        <p:nvSpPr>
          <p:cNvPr id="18" name="文本框 17"/>
          <p:cNvSpPr txBox="1"/>
          <p:nvPr/>
        </p:nvSpPr>
        <p:spPr>
          <a:xfrm>
            <a:off x="685785" y="2874156"/>
            <a:ext cx="3019627"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微软雅黑 Light" panose="020B0502040204020203" charset="-122"/>
                <a:cs typeface="+mn-cs"/>
              </a:rPr>
              <a:t>     he information encoded in the cortex and hippocampus during waking is continuously activated and repeated during slow wave sleep</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Light" panose="020B0502040204020203" charset="-122"/>
              <a:cs typeface="+mn-cs"/>
            </a:endParaRPr>
          </a:p>
        </p:txBody>
      </p:sp>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88588" y="1375429"/>
            <a:ext cx="7017627" cy="4642796"/>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anim calcmode="lin" valueType="num">
                                      <p:cBhvr>
                                        <p:cTn id="14" dur="500" fill="hold"/>
                                        <p:tgtEl>
                                          <p:spTgt spid="18"/>
                                        </p:tgtEl>
                                        <p:attrNameLst>
                                          <p:attrName>ppt_x</p:attrName>
                                        </p:attrNameLst>
                                      </p:cBhvr>
                                      <p:tavLst>
                                        <p:tav tm="0">
                                          <p:val>
                                            <p:strVal val="#ppt_x"/>
                                          </p:val>
                                        </p:tav>
                                        <p:tav tm="100000">
                                          <p:val>
                                            <p:strVal val="#ppt_x"/>
                                          </p:val>
                                        </p:tav>
                                      </p:tavLst>
                                    </p:anim>
                                    <p:anim calcmode="lin" valueType="num">
                                      <p:cBhvr>
                                        <p:cTn id="15" dur="5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6"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435">
                                          <p:stCondLst>
                                            <p:cond delay="0"/>
                                          </p:stCondLst>
                                        </p:cTn>
                                        <p:tgtEl>
                                          <p:spTgt spid="20"/>
                                        </p:tgtEl>
                                      </p:cBhvr>
                                    </p:animEffect>
                                    <p:anim calcmode="lin" valueType="num">
                                      <p:cBhvr>
                                        <p:cTn id="20" dur="1367"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1" dur="498"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2" dur="498" tmFilter="0, 0; 0.125,0.2665; 0.25,0.4; 0.375,0.465; 0.5,0.5;  0.625,0.535; 0.75,0.6; 0.875,0.7335; 1,1">
                                          <p:stCondLst>
                                            <p:cond delay="498"/>
                                          </p:stCondLst>
                                        </p:cTn>
                                        <p:tgtEl>
                                          <p:spTgt spid="20"/>
                                        </p:tgtEl>
                                        <p:attrNameLst>
                                          <p:attrName>ppt_y</p:attrName>
                                        </p:attrNameLst>
                                      </p:cBhvr>
                                      <p:tavLst>
                                        <p:tav tm="0" fmla="#ppt_y-sin(pi*$)/9">
                                          <p:val>
                                            <p:fltVal val="0"/>
                                          </p:val>
                                        </p:tav>
                                        <p:tav tm="100000">
                                          <p:val>
                                            <p:fltVal val="1"/>
                                          </p:val>
                                        </p:tav>
                                      </p:tavLst>
                                    </p:anim>
                                    <p:anim calcmode="lin" valueType="num">
                                      <p:cBhvr>
                                        <p:cTn id="23" dur="249" tmFilter="0, 0; 0.125,0.2665; 0.25,0.4; 0.375,0.465; 0.5,0.5;  0.625,0.535; 0.75,0.6; 0.875,0.7335; 1,1">
                                          <p:stCondLst>
                                            <p:cond delay="993"/>
                                          </p:stCondLst>
                                        </p:cTn>
                                        <p:tgtEl>
                                          <p:spTgt spid="20"/>
                                        </p:tgtEl>
                                        <p:attrNameLst>
                                          <p:attrName>ppt_y</p:attrName>
                                        </p:attrNameLst>
                                      </p:cBhvr>
                                      <p:tavLst>
                                        <p:tav tm="0" fmla="#ppt_y-sin(pi*$)/27">
                                          <p:val>
                                            <p:fltVal val="0"/>
                                          </p:val>
                                        </p:tav>
                                        <p:tav tm="100000">
                                          <p:val>
                                            <p:fltVal val="1"/>
                                          </p:val>
                                        </p:tav>
                                      </p:tavLst>
                                    </p:anim>
                                    <p:anim calcmode="lin" valueType="num">
                                      <p:cBhvr>
                                        <p:cTn id="24" dur="123" tmFilter="0, 0; 0.125,0.2665; 0.25,0.4; 0.375,0.465; 0.5,0.5;  0.625,0.535; 0.75,0.6; 0.875,0.7335; 1,1">
                                          <p:stCondLst>
                                            <p:cond delay="1242"/>
                                          </p:stCondLst>
                                        </p:cTn>
                                        <p:tgtEl>
                                          <p:spTgt spid="20"/>
                                        </p:tgtEl>
                                        <p:attrNameLst>
                                          <p:attrName>ppt_y</p:attrName>
                                        </p:attrNameLst>
                                      </p:cBhvr>
                                      <p:tavLst>
                                        <p:tav tm="0" fmla="#ppt_y-sin(pi*$)/81">
                                          <p:val>
                                            <p:fltVal val="0"/>
                                          </p:val>
                                        </p:tav>
                                        <p:tav tm="100000">
                                          <p:val>
                                            <p:fltVal val="1"/>
                                          </p:val>
                                        </p:tav>
                                      </p:tavLst>
                                    </p:anim>
                                    <p:animScale>
                                      <p:cBhvr>
                                        <p:cTn id="25" dur="20">
                                          <p:stCondLst>
                                            <p:cond delay="487"/>
                                          </p:stCondLst>
                                        </p:cTn>
                                        <p:tgtEl>
                                          <p:spTgt spid="20"/>
                                        </p:tgtEl>
                                      </p:cBhvr>
                                      <p:to x="100000" y="60000"/>
                                    </p:animScale>
                                    <p:animScale>
                                      <p:cBhvr>
                                        <p:cTn id="26" dur="124" decel="50000">
                                          <p:stCondLst>
                                            <p:cond delay="507"/>
                                          </p:stCondLst>
                                        </p:cTn>
                                        <p:tgtEl>
                                          <p:spTgt spid="20"/>
                                        </p:tgtEl>
                                      </p:cBhvr>
                                      <p:to x="100000" y="100000"/>
                                    </p:animScale>
                                    <p:animScale>
                                      <p:cBhvr>
                                        <p:cTn id="27" dur="20">
                                          <p:stCondLst>
                                            <p:cond delay="984"/>
                                          </p:stCondLst>
                                        </p:cTn>
                                        <p:tgtEl>
                                          <p:spTgt spid="20"/>
                                        </p:tgtEl>
                                      </p:cBhvr>
                                      <p:to x="100000" y="80000"/>
                                    </p:animScale>
                                    <p:animScale>
                                      <p:cBhvr>
                                        <p:cTn id="28" dur="124" decel="50000">
                                          <p:stCondLst>
                                            <p:cond delay="1004"/>
                                          </p:stCondLst>
                                        </p:cTn>
                                        <p:tgtEl>
                                          <p:spTgt spid="20"/>
                                        </p:tgtEl>
                                      </p:cBhvr>
                                      <p:to x="100000" y="100000"/>
                                    </p:animScale>
                                    <p:animScale>
                                      <p:cBhvr>
                                        <p:cTn id="29" dur="20">
                                          <p:stCondLst>
                                            <p:cond delay="1231"/>
                                          </p:stCondLst>
                                        </p:cTn>
                                        <p:tgtEl>
                                          <p:spTgt spid="20"/>
                                        </p:tgtEl>
                                      </p:cBhvr>
                                      <p:to x="100000" y="90000"/>
                                    </p:animScale>
                                    <p:animScale>
                                      <p:cBhvr>
                                        <p:cTn id="30" dur="124" decel="50000">
                                          <p:stCondLst>
                                            <p:cond delay="1251"/>
                                          </p:stCondLst>
                                        </p:cTn>
                                        <p:tgtEl>
                                          <p:spTgt spid="20"/>
                                        </p:tgtEl>
                                      </p:cBhvr>
                                      <p:to x="100000" y="100000"/>
                                    </p:animScale>
                                    <p:animScale>
                                      <p:cBhvr>
                                        <p:cTn id="31" dur="20">
                                          <p:stCondLst>
                                            <p:cond delay="1356"/>
                                          </p:stCondLst>
                                        </p:cTn>
                                        <p:tgtEl>
                                          <p:spTgt spid="20"/>
                                        </p:tgtEl>
                                      </p:cBhvr>
                                      <p:to x="100000" y="95000"/>
                                    </p:animScale>
                                    <p:animScale>
                                      <p:cBhvr>
                                        <p:cTn id="32" dur="124" decel="50000">
                                          <p:stCondLst>
                                            <p:cond delay="1376"/>
                                          </p:stCondLst>
                                        </p:cTn>
                                        <p:tgtEl>
                                          <p:spTgt spid="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2132" y="761700"/>
            <a:ext cx="4023264" cy="456129"/>
          </a:xfrm>
        </p:spPr>
        <p:txBody>
          <a:bodyPr/>
          <a:lstStyle/>
          <a:p>
            <a:pPr>
              <a:lnSpc>
                <a:spcPct val="120000"/>
              </a:lnSpc>
            </a:pPr>
            <a:r>
              <a:rPr lang="en-US" altLang="zh-CN" dirty="0"/>
              <a:t>Store memory correctly</a:t>
            </a:r>
            <a:endParaRPr lang="zh-CN" altLang="en-US" dirty="0"/>
          </a:p>
        </p:txBody>
      </p:sp>
      <p:pic>
        <p:nvPicPr>
          <p:cNvPr id="15" name="Picture 2" descr="D:\快盘\培训PPT\咸安PPT制作培训教程\导出\平板.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34346" y="2366683"/>
            <a:ext cx="3989720" cy="316188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p:nvPr/>
        </p:nvGrpSpPr>
        <p:grpSpPr>
          <a:xfrm>
            <a:off x="1527975" y="2213539"/>
            <a:ext cx="4496308" cy="846001"/>
            <a:chOff x="1007084" y="1225382"/>
            <a:chExt cx="5440787" cy="1023709"/>
          </a:xfrm>
        </p:grpSpPr>
        <p:sp>
          <p:nvSpPr>
            <p:cNvPr id="17" name="Oval 17"/>
            <p:cNvSpPr>
              <a:spLocks noChangeArrowheads="1"/>
            </p:cNvSpPr>
            <p:nvPr/>
          </p:nvSpPr>
          <p:spPr bwMode="auto">
            <a:xfrm>
              <a:off x="1007084" y="1372699"/>
              <a:ext cx="680125" cy="678007"/>
            </a:xfrm>
            <a:prstGeom prst="ellipse">
              <a:avLst/>
            </a:pr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rtl="0" eaLnBrk="1" fontAlgn="auto" latinLnBrk="0" hangingPunct="1">
                <a:lnSpc>
                  <a:spcPct val="120000"/>
                </a:lnSpc>
                <a:spcBef>
                  <a:spcPct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思源黑体" pitchFamily="34" charset="-122"/>
                  <a:ea typeface="思源黑体" pitchFamily="34" charset="-122"/>
                  <a:cs typeface="+mn-cs"/>
                </a:rPr>
                <a:t>1</a:t>
              </a:r>
              <a:endParaRPr kumimoji="0" lang="zh-CN" altLang="en-US" sz="1800" b="0" i="0" u="none" strike="noStrike" kern="1200" cap="none" spc="0" normalizeH="0" baseline="0" noProof="0" dirty="0">
                <a:ln>
                  <a:noFill/>
                </a:ln>
                <a:solidFill>
                  <a:prstClr val="white"/>
                </a:solidFill>
                <a:effectLst/>
                <a:uLnTx/>
                <a:uFillTx/>
                <a:latin typeface="思源黑体" pitchFamily="34" charset="-122"/>
                <a:ea typeface="思源黑体" pitchFamily="34" charset="-122"/>
                <a:cs typeface="+mn-cs"/>
              </a:endParaRPr>
            </a:p>
          </p:txBody>
        </p:sp>
        <p:sp>
          <p:nvSpPr>
            <p:cNvPr id="18" name="矩形 17"/>
            <p:cNvSpPr/>
            <p:nvPr/>
          </p:nvSpPr>
          <p:spPr>
            <a:xfrm>
              <a:off x="1808363" y="1225382"/>
              <a:ext cx="4639508" cy="102370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313D51"/>
                  </a:solidFill>
                  <a:effectLst/>
                  <a:uLnTx/>
                  <a:uFillTx/>
                  <a:latin typeface="思源黑体" pitchFamily="34" charset="-122"/>
                  <a:ea typeface="思源黑体" pitchFamily="34" charset="-122"/>
                  <a:cs typeface="+mn-cs"/>
                  <a:sym typeface="Arial" panose="020B0604020202020204" pitchFamily="34" charset="0"/>
                </a:rPr>
                <a:t>The study was conducted by a team from Michigan State University and the University of California, Irvine</a:t>
              </a:r>
              <a:r>
                <a:rPr kumimoji="0" lang="zh-CN" altLang="en-US" sz="800" b="0" i="0" u="none" strike="noStrike" kern="1200" cap="none" spc="0" normalizeH="0" baseline="0" noProof="0" dirty="0">
                  <a:ln>
                    <a:noFill/>
                  </a:ln>
                  <a:solidFill>
                    <a:prstClr val="black">
                      <a:lumMod val="65000"/>
                      <a:lumOff val="35000"/>
                    </a:prstClr>
                  </a:solidFill>
                  <a:effectLst/>
                  <a:uLnTx/>
                  <a:uFillTx/>
                  <a:latin typeface="思源黑体" pitchFamily="34" charset="-122"/>
                  <a:ea typeface="思源黑体" pitchFamily="34" charset="-122"/>
                  <a:cs typeface="+mn-cs"/>
                  <a:sym typeface="Arial" panose="020B0604020202020204" pitchFamily="34" charset="0"/>
                </a:rPr>
                <a:t>。</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思源黑体" pitchFamily="34" charset="-122"/>
                <a:ea typeface="思源黑体" pitchFamily="34" charset="-122"/>
                <a:cs typeface="+mn-cs"/>
                <a:sym typeface="Arial" panose="020B0604020202020204" pitchFamily="34" charset="0"/>
              </a:endParaRPr>
            </a:p>
          </p:txBody>
        </p:sp>
      </p:grpSp>
      <p:grpSp>
        <p:nvGrpSpPr>
          <p:cNvPr id="19" name="组合 18"/>
          <p:cNvGrpSpPr/>
          <p:nvPr/>
        </p:nvGrpSpPr>
        <p:grpSpPr>
          <a:xfrm>
            <a:off x="1527975" y="3533876"/>
            <a:ext cx="4496308" cy="953723"/>
            <a:chOff x="1007084" y="2748997"/>
            <a:chExt cx="5440787" cy="1154060"/>
          </a:xfrm>
        </p:grpSpPr>
        <p:sp>
          <p:nvSpPr>
            <p:cNvPr id="20" name="Oval 17"/>
            <p:cNvSpPr>
              <a:spLocks noChangeArrowheads="1"/>
            </p:cNvSpPr>
            <p:nvPr/>
          </p:nvSpPr>
          <p:spPr bwMode="auto">
            <a:xfrm>
              <a:off x="1007084" y="2925107"/>
              <a:ext cx="680125" cy="678007"/>
            </a:xfrm>
            <a:prstGeom prst="ellipse">
              <a:avLst/>
            </a:pr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rtl="0" eaLnBrk="1" fontAlgn="auto" latinLnBrk="0" hangingPunct="1">
                <a:lnSpc>
                  <a:spcPct val="120000"/>
                </a:lnSpc>
                <a:spcBef>
                  <a:spcPct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思源黑体" pitchFamily="34" charset="-122"/>
                  <a:ea typeface="思源黑体" pitchFamily="34" charset="-122"/>
                  <a:cs typeface="+mn-cs"/>
                </a:rPr>
                <a:t>2</a:t>
              </a:r>
              <a:endParaRPr kumimoji="0" lang="zh-CN" altLang="en-US" sz="1800" b="0" i="0" u="none" strike="noStrike" kern="1200" cap="none" spc="0" normalizeH="0" baseline="0" noProof="0" dirty="0">
                <a:ln>
                  <a:noFill/>
                </a:ln>
                <a:solidFill>
                  <a:prstClr val="white"/>
                </a:solidFill>
                <a:effectLst/>
                <a:uLnTx/>
                <a:uFillTx/>
                <a:latin typeface="思源黑体" pitchFamily="34" charset="-122"/>
                <a:ea typeface="思源黑体" pitchFamily="34" charset="-122"/>
                <a:cs typeface="+mn-cs"/>
              </a:endParaRPr>
            </a:p>
          </p:txBody>
        </p:sp>
        <p:sp>
          <p:nvSpPr>
            <p:cNvPr id="21" name="矩形 20"/>
            <p:cNvSpPr/>
            <p:nvPr/>
          </p:nvSpPr>
          <p:spPr>
            <a:xfrm>
              <a:off x="1808363" y="2748997"/>
              <a:ext cx="4639508" cy="11540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313D51"/>
                  </a:solidFill>
                  <a:effectLst/>
                  <a:uLnTx/>
                  <a:uFillTx/>
                  <a:latin typeface="思源黑体" pitchFamily="34" charset="-122"/>
                  <a:ea typeface="思源黑体" pitchFamily="34" charset="-122"/>
                  <a:cs typeface="+mn-cs"/>
                  <a:sym typeface="Arial" panose="020B0604020202020204" pitchFamily="34" charset="0"/>
                </a:rPr>
                <a:t>Process: Participants in the study were asked to watch and remember a series of images</a:t>
              </a:r>
              <a:endParaRPr kumimoji="0" lang="zh-CN" altLang="en-US" sz="1100" b="0" i="0" u="none" strike="noStrike" kern="1200" cap="none" spc="0" normalizeH="0" baseline="0" noProof="0" dirty="0">
                <a:ln>
                  <a:noFill/>
                </a:ln>
                <a:solidFill>
                  <a:prstClr val="black">
                    <a:lumMod val="65000"/>
                    <a:lumOff val="35000"/>
                  </a:prstClr>
                </a:solidFill>
                <a:effectLst/>
                <a:uLnTx/>
                <a:uFillTx/>
                <a:latin typeface="思源黑体" pitchFamily="34" charset="-122"/>
                <a:ea typeface="思源黑体" pitchFamily="34" charset="-122"/>
                <a:cs typeface="+mn-cs"/>
                <a:sym typeface="Arial" panose="020B0604020202020204" pitchFamily="34" charset="0"/>
              </a:endParaRPr>
            </a:p>
          </p:txBody>
        </p:sp>
      </p:grpSp>
      <p:grpSp>
        <p:nvGrpSpPr>
          <p:cNvPr id="22" name="组合 21"/>
          <p:cNvGrpSpPr/>
          <p:nvPr/>
        </p:nvGrpSpPr>
        <p:grpSpPr>
          <a:xfrm>
            <a:off x="1527975" y="4854216"/>
            <a:ext cx="4361838" cy="1104533"/>
            <a:chOff x="1007084" y="4355902"/>
            <a:chExt cx="5278071" cy="1336549"/>
          </a:xfrm>
        </p:grpSpPr>
        <p:sp>
          <p:nvSpPr>
            <p:cNvPr id="23" name="Oval 17"/>
            <p:cNvSpPr>
              <a:spLocks noChangeArrowheads="1"/>
            </p:cNvSpPr>
            <p:nvPr/>
          </p:nvSpPr>
          <p:spPr bwMode="auto">
            <a:xfrm>
              <a:off x="1007084" y="4484588"/>
              <a:ext cx="680125" cy="678007"/>
            </a:xfrm>
            <a:prstGeom prst="ellipse">
              <a:avLst/>
            </a:pr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rtl="0" eaLnBrk="1" fontAlgn="auto" latinLnBrk="0" hangingPunct="1">
                <a:lnSpc>
                  <a:spcPct val="120000"/>
                </a:lnSpc>
                <a:spcBef>
                  <a:spcPct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思源黑体" pitchFamily="34" charset="-122"/>
                  <a:ea typeface="思源黑体" pitchFamily="34" charset="-122"/>
                  <a:cs typeface="+mn-cs"/>
                </a:rPr>
                <a:t>3</a:t>
              </a:r>
              <a:endParaRPr kumimoji="0" lang="zh-CN" altLang="en-US" sz="1800" b="0" i="0" u="none" strike="noStrike" kern="1200" cap="none" spc="0" normalizeH="0" baseline="0" noProof="0" dirty="0">
                <a:ln>
                  <a:noFill/>
                </a:ln>
                <a:solidFill>
                  <a:prstClr val="white"/>
                </a:solidFill>
                <a:effectLst/>
                <a:uLnTx/>
                <a:uFillTx/>
                <a:latin typeface="思源黑体" pitchFamily="34" charset="-122"/>
                <a:ea typeface="思源黑体" pitchFamily="34" charset="-122"/>
                <a:cs typeface="+mn-cs"/>
              </a:endParaRPr>
            </a:p>
          </p:txBody>
        </p:sp>
        <p:sp>
          <p:nvSpPr>
            <p:cNvPr id="24" name="矩形 23"/>
            <p:cNvSpPr/>
            <p:nvPr/>
          </p:nvSpPr>
          <p:spPr>
            <a:xfrm>
              <a:off x="1808364" y="4355902"/>
              <a:ext cx="4476791" cy="13365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313D51"/>
                  </a:solidFill>
                  <a:effectLst/>
                  <a:uLnTx/>
                  <a:uFillTx/>
                  <a:latin typeface="思源黑体" pitchFamily="34" charset="-122"/>
                  <a:ea typeface="思源黑体" pitchFamily="34" charset="-122"/>
                  <a:cs typeface="+mn-cs"/>
                  <a:sym typeface="Arial" panose="020B0604020202020204" pitchFamily="34" charset="0"/>
                </a:rPr>
                <a:t>Result: If a person stays up all night, many details are easy to make mistakes when remembering images, and the memory is easy to distort</a:t>
              </a:r>
              <a:endParaRPr kumimoji="0" lang="zh-CN" altLang="en-US" sz="1050" b="0" i="0" u="none" strike="noStrike" kern="1200" cap="none" spc="0" normalizeH="0" baseline="0" noProof="0" dirty="0">
                <a:ln>
                  <a:noFill/>
                </a:ln>
                <a:solidFill>
                  <a:prstClr val="black">
                    <a:lumMod val="65000"/>
                    <a:lumOff val="35000"/>
                  </a:prstClr>
                </a:solidFill>
                <a:effectLst/>
                <a:uLnTx/>
                <a:uFillTx/>
                <a:latin typeface="思源黑体" pitchFamily="34" charset="-122"/>
                <a:ea typeface="思源黑体" pitchFamily="34" charset="-122"/>
                <a:cs typeface="+mn-cs"/>
                <a:sym typeface="Arial" panose="020B0604020202020204" pitchFamily="34" charset="0"/>
              </a:endParaRPr>
            </a:p>
          </p:txBody>
        </p:sp>
      </p:gr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7643" y="2647504"/>
            <a:ext cx="2143125" cy="2143125"/>
          </a:xfrm>
          <a:prstGeom prst="rect">
            <a:avLst/>
          </a:prstGeom>
        </p:spPr>
      </p:pic>
      <p:sp>
        <p:nvSpPr>
          <p:cNvPr id="3" name="文本框 2"/>
          <p:cNvSpPr txBox="1"/>
          <p:nvPr/>
        </p:nvSpPr>
        <p:spPr>
          <a:xfrm>
            <a:off x="1432132" y="1217829"/>
            <a:ext cx="2023669" cy="369332"/>
          </a:xfrm>
          <a:prstGeom prst="rect">
            <a:avLst/>
          </a:prstGeom>
          <a:solidFill>
            <a:schemeClr val="bg1"/>
          </a:solidFill>
        </p:spPr>
        <p:txBody>
          <a:bodyPr wrap="square" rtlCol="0">
            <a:spAutoFit/>
          </a:bodyPr>
          <a:lstStyle/>
          <a:p>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0-#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0-#ppt_w/2"/>
                                          </p:val>
                                        </p:tav>
                                        <p:tav tm="100000">
                                          <p:val>
                                            <p:strVal val="#ppt_x"/>
                                          </p:val>
                                        </p:tav>
                                      </p:tavLst>
                                    </p:anim>
                                    <p:anim calcmode="lin" valueType="num">
                                      <p:cBhvr additive="base">
                                        <p:cTn id="23" dur="50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8" presetClass="entr" presetSubtype="12"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strips(down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2891813" y="2443843"/>
            <a:ext cx="1630576"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04</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975860" y="3160395"/>
            <a:ext cx="4237990" cy="1339850"/>
          </a:xfrm>
          <a:prstGeom prst="rect">
            <a:avLst/>
          </a:prstGeom>
          <a:noFill/>
        </p:spPr>
        <p:txBody>
          <a:bodyPr wrap="square" rtlCol="0">
            <a:noAutofit/>
            <a:scene3d>
              <a:camera prst="orthographicFront"/>
              <a:lightRig rig="threePt" dir="t"/>
            </a:scene3d>
            <a:sp3d contourW="12700"/>
          </a:bodyPr>
          <a:lstStyle/>
          <a:p>
            <a:r>
              <a:rPr lang="en-US" altLang="zh-CN" sz="3600" b="1" dirty="0">
                <a:solidFill>
                  <a:schemeClr val="bg1"/>
                </a:solidFill>
                <a:latin typeface="思源黑体" pitchFamily="34" charset="-122"/>
                <a:ea typeface="思源黑体" pitchFamily="34" charset="-122"/>
              </a:rPr>
              <a:t>Sleep Deprivation</a:t>
            </a:r>
            <a:endParaRPr lang="en-US" altLang="zh-CN" sz="3600" b="1" dirty="0">
              <a:solidFill>
                <a:schemeClr val="bg1"/>
              </a:solidFill>
              <a:latin typeface="思源黑体" pitchFamily="34" charset="-122"/>
              <a:ea typeface="思源黑体" pitchFamily="34" charset="-122"/>
            </a:endParaRPr>
          </a:p>
        </p:txBody>
      </p:sp>
      <p:cxnSp>
        <p:nvCxnSpPr>
          <p:cNvPr id="27" name="直接连接符 26"/>
          <p:cNvCxnSpPr/>
          <p:nvPr/>
        </p:nvCxnSpPr>
        <p:spPr>
          <a:xfrm>
            <a:off x="4677705"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8)">
                                      <p:cBhvr>
                                        <p:cTn id="12" dur="1000"/>
                                        <p:tgtEl>
                                          <p:spTgt spid="17"/>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1500"/>
                            </p:stCondLst>
                            <p:childTnLst>
                              <p:par>
                                <p:cTn id="24" presetID="12" presetClass="entr" presetSubtype="2"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54" name="矩形 53"/>
          <p:cNvSpPr/>
          <p:nvPr/>
        </p:nvSpPr>
        <p:spPr>
          <a:xfrm>
            <a:off x="2997200" y="423263"/>
            <a:ext cx="8780616" cy="6017293"/>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26" name="组合 25"/>
          <p:cNvGrpSpPr/>
          <p:nvPr/>
        </p:nvGrpSpPr>
        <p:grpSpPr>
          <a:xfrm>
            <a:off x="1129619" y="1228068"/>
            <a:ext cx="3045965" cy="1575682"/>
            <a:chOff x="944370" y="632414"/>
            <a:chExt cx="2981065" cy="1542110"/>
          </a:xfrm>
        </p:grpSpPr>
        <p:sp>
          <p:nvSpPr>
            <p:cNvPr id="24" name="矩形 23"/>
            <p:cNvSpPr/>
            <p:nvPr/>
          </p:nvSpPr>
          <p:spPr>
            <a:xfrm>
              <a:off x="1065396" y="632414"/>
              <a:ext cx="2860039" cy="1542110"/>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5" name="矩形 24"/>
            <p:cNvSpPr/>
            <p:nvPr/>
          </p:nvSpPr>
          <p:spPr>
            <a:xfrm>
              <a:off x="1194797" y="749939"/>
              <a:ext cx="2601237" cy="1307060"/>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 name="文本框 20"/>
            <p:cNvSpPr txBox="1"/>
            <p:nvPr/>
          </p:nvSpPr>
          <p:spPr>
            <a:xfrm>
              <a:off x="944370" y="1388963"/>
              <a:ext cx="2792383" cy="612542"/>
            </a:xfrm>
            <a:prstGeom prst="rect">
              <a:avLst/>
            </a:prstGeom>
            <a:noFill/>
          </p:spPr>
          <p:txBody>
            <a:bodyPr wrap="square" rtlCol="0">
              <a:spAutoFit/>
              <a:scene3d>
                <a:camera prst="orthographicFront"/>
                <a:lightRig rig="threePt" dir="t"/>
              </a:scene3d>
              <a:sp3d contourW="12700"/>
            </a:bodyPr>
            <a:lstStyle/>
            <a:p>
              <a:pPr algn="r">
                <a:defRPr/>
              </a:pPr>
              <a:r>
                <a:rPr lang="en-US" altLang="zh-CN" sz="3465" dirty="0">
                  <a:solidFill>
                    <a:schemeClr val="bg1"/>
                  </a:solidFill>
                  <a:latin typeface="思源黑体" pitchFamily="34" charset="-122"/>
                  <a:ea typeface="思源黑体" pitchFamily="34" charset="-122"/>
                </a:rPr>
                <a:t>CONTENT</a:t>
              </a:r>
              <a:endParaRPr lang="zh-CN" altLang="en-US" sz="3465" dirty="0">
                <a:solidFill>
                  <a:schemeClr val="bg1"/>
                </a:solidFill>
                <a:latin typeface="思源黑体" pitchFamily="34" charset="-122"/>
                <a:ea typeface="思源黑体" pitchFamily="34" charset="-122"/>
              </a:endParaRPr>
            </a:p>
          </p:txBody>
        </p:sp>
        <p:sp>
          <p:nvSpPr>
            <p:cNvPr id="32" name="文本框 31"/>
            <p:cNvSpPr txBox="1"/>
            <p:nvPr/>
          </p:nvSpPr>
          <p:spPr>
            <a:xfrm>
              <a:off x="2229307" y="849517"/>
              <a:ext cx="1490820" cy="652579"/>
            </a:xfrm>
            <a:prstGeom prst="rect">
              <a:avLst/>
            </a:prstGeom>
            <a:noFill/>
          </p:spPr>
          <p:txBody>
            <a:bodyPr wrap="square" rtlCol="0">
              <a:spAutoFit/>
              <a:scene3d>
                <a:camera prst="orthographicFront"/>
                <a:lightRig rig="threePt" dir="t"/>
              </a:scene3d>
              <a:sp3d contourW="12700"/>
            </a:bodyPr>
            <a:lstStyle/>
            <a:p>
              <a:pPr algn="r">
                <a:defRPr/>
              </a:pPr>
              <a:r>
                <a:rPr lang="zh-CN" altLang="en-US" sz="3735" b="1" dirty="0">
                  <a:solidFill>
                    <a:schemeClr val="bg1"/>
                  </a:solidFill>
                  <a:latin typeface="思源黑体" pitchFamily="34" charset="-122"/>
                  <a:ea typeface="思源黑体" pitchFamily="34" charset="-122"/>
                </a:rPr>
                <a:t>目 录</a:t>
              </a:r>
              <a:endParaRPr lang="zh-CN" altLang="en-US" sz="3735" b="1" dirty="0">
                <a:solidFill>
                  <a:schemeClr val="bg1"/>
                </a:solidFill>
                <a:latin typeface="思源黑体" pitchFamily="34" charset="-122"/>
                <a:ea typeface="思源黑体" pitchFamily="34" charset="-122"/>
              </a:endParaRPr>
            </a:p>
          </p:txBody>
        </p:sp>
        <p:cxnSp>
          <p:nvCxnSpPr>
            <p:cNvPr id="34" name="直接连接符 33"/>
            <p:cNvCxnSpPr/>
            <p:nvPr/>
          </p:nvCxnSpPr>
          <p:spPr>
            <a:xfrm rot="16200000" flipV="1">
              <a:off x="2113755" y="1100764"/>
              <a:ext cx="313392" cy="1891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5714354" y="1664538"/>
            <a:ext cx="5348027" cy="576262"/>
            <a:chOff x="5714354" y="1664538"/>
            <a:chExt cx="5348027" cy="576262"/>
          </a:xfrm>
        </p:grpSpPr>
        <p:grpSp>
          <p:nvGrpSpPr>
            <p:cNvPr id="37" name="组合 36"/>
            <p:cNvGrpSpPr/>
            <p:nvPr/>
          </p:nvGrpSpPr>
          <p:grpSpPr>
            <a:xfrm>
              <a:off x="5714354" y="1664538"/>
              <a:ext cx="5348027" cy="576262"/>
              <a:chOff x="4753236" y="2069839"/>
              <a:chExt cx="5348027" cy="576262"/>
            </a:xfrm>
          </p:grpSpPr>
          <p:grpSp>
            <p:nvGrpSpPr>
              <p:cNvPr id="52" name="组合 21"/>
              <p:cNvGrpSpPr/>
              <p:nvPr/>
            </p:nvGrpSpPr>
            <p:grpSpPr bwMode="auto">
              <a:xfrm>
                <a:off x="4753236" y="2069839"/>
                <a:ext cx="576262" cy="576262"/>
                <a:chOff x="6170389" y="2579551"/>
                <a:chExt cx="576064" cy="576064"/>
              </a:xfrm>
            </p:grpSpPr>
            <p:sp>
              <p:nvSpPr>
                <p:cNvPr id="57" name="圆角矩形 10"/>
                <p:cNvSpPr/>
                <p:nvPr/>
              </p:nvSpPr>
              <p:spPr bwMode="auto">
                <a:xfrm>
                  <a:off x="6170389" y="2579551"/>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itchFamily="34" charset="-122"/>
                    <a:ea typeface="宋体" panose="02010600030101010101" pitchFamily="2" charset="-122"/>
                  </a:endParaRPr>
                </a:p>
              </p:txBody>
            </p:sp>
            <p:sp>
              <p:nvSpPr>
                <p:cNvPr id="58" name="Freeform 27"/>
                <p:cNvSpPr/>
                <p:nvPr/>
              </p:nvSpPr>
              <p:spPr bwMode="auto">
                <a:xfrm>
                  <a:off x="6344742" y="2711328"/>
                  <a:ext cx="312142" cy="334857"/>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itchFamily="34" charset="-122"/>
                    <a:ea typeface="宋体" panose="02010600030101010101" pitchFamily="2" charset="-122"/>
                  </a:endParaRPr>
                </a:p>
              </p:txBody>
            </p:sp>
          </p:grpSp>
          <p:sp>
            <p:nvSpPr>
              <p:cNvPr id="55" name="Rectangle 14"/>
              <p:cNvSpPr/>
              <p:nvPr/>
            </p:nvSpPr>
            <p:spPr bwMode="auto">
              <a:xfrm>
                <a:off x="5581874" y="2234939"/>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itchFamily="34" charset="-122"/>
                    <a:ea typeface="思源黑体" pitchFamily="34" charset="-122"/>
                  </a:rPr>
                  <a:t>PART 1</a:t>
                </a:r>
                <a:endParaRPr lang="zh-CN" altLang="en-US" sz="1800" b="1" dirty="0">
                  <a:solidFill>
                    <a:srgbClr val="313D51"/>
                  </a:solidFill>
                  <a:latin typeface="思源黑体" pitchFamily="34" charset="-122"/>
                  <a:ea typeface="思源黑体" pitchFamily="34" charset="-122"/>
                </a:endParaRPr>
              </a:p>
            </p:txBody>
          </p:sp>
          <p:sp>
            <p:nvSpPr>
              <p:cNvPr id="56" name="TextBox 59"/>
              <p:cNvSpPr txBox="1"/>
              <p:nvPr/>
            </p:nvSpPr>
            <p:spPr bwMode="auto">
              <a:xfrm>
                <a:off x="6566161" y="2152389"/>
                <a:ext cx="3535102"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313D51"/>
                    </a:solidFill>
                    <a:latin typeface="思源黑体" pitchFamily="34" charset="-122"/>
                    <a:ea typeface="思源黑体" pitchFamily="34" charset="-122"/>
                  </a:rPr>
                  <a:t>Concept and significance</a:t>
                </a:r>
                <a:endParaRPr lang="zh-CN" altLang="en-US" b="1" dirty="0">
                  <a:solidFill>
                    <a:srgbClr val="313D51"/>
                  </a:solidFill>
                  <a:latin typeface="思源黑体" pitchFamily="34" charset="-122"/>
                  <a:ea typeface="思源黑体" pitchFamily="34" charset="-122"/>
                </a:endParaRPr>
              </a:p>
            </p:txBody>
          </p:sp>
        </p:grpSp>
        <p:grpSp>
          <p:nvGrpSpPr>
            <p:cNvPr id="38" name="组合 37"/>
            <p:cNvGrpSpPr/>
            <p:nvPr/>
          </p:nvGrpSpPr>
          <p:grpSpPr>
            <a:xfrm flipH="1">
              <a:off x="6433491" y="2147214"/>
              <a:ext cx="4171535" cy="80892"/>
              <a:chOff x="2272062" y="2596259"/>
              <a:chExt cx="4173708" cy="80934"/>
            </a:xfrm>
          </p:grpSpPr>
          <p:cxnSp>
            <p:nvCxnSpPr>
              <p:cNvPr id="39" name="直接连接符 38"/>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51" name="矩形 50"/>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grpSp>
        <p:nvGrpSpPr>
          <p:cNvPr id="59" name="组合 58"/>
          <p:cNvGrpSpPr/>
          <p:nvPr/>
        </p:nvGrpSpPr>
        <p:grpSpPr>
          <a:xfrm>
            <a:off x="5714354" y="2522443"/>
            <a:ext cx="5731411" cy="576263"/>
            <a:chOff x="5714354" y="2522443"/>
            <a:chExt cx="5731411" cy="576263"/>
          </a:xfrm>
        </p:grpSpPr>
        <p:grpSp>
          <p:nvGrpSpPr>
            <p:cNvPr id="60" name="组合 59"/>
            <p:cNvGrpSpPr/>
            <p:nvPr/>
          </p:nvGrpSpPr>
          <p:grpSpPr>
            <a:xfrm>
              <a:off x="5714354" y="2522443"/>
              <a:ext cx="5731411" cy="576263"/>
              <a:chOff x="4753236" y="2862001"/>
              <a:chExt cx="5731411" cy="576263"/>
            </a:xfrm>
          </p:grpSpPr>
          <p:grpSp>
            <p:nvGrpSpPr>
              <p:cNvPr id="64" name="组合 22"/>
              <p:cNvGrpSpPr/>
              <p:nvPr/>
            </p:nvGrpSpPr>
            <p:grpSpPr bwMode="auto">
              <a:xfrm>
                <a:off x="4753236" y="2862001"/>
                <a:ext cx="576262" cy="576263"/>
                <a:chOff x="6170389" y="3371639"/>
                <a:chExt cx="576064" cy="576064"/>
              </a:xfrm>
            </p:grpSpPr>
            <p:sp>
              <p:nvSpPr>
                <p:cNvPr id="67" name="圆角矩形 11"/>
                <p:cNvSpPr/>
                <p:nvPr/>
              </p:nvSpPr>
              <p:spPr bwMode="auto">
                <a:xfrm>
                  <a:off x="6170389" y="3371639"/>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itchFamily="34" charset="-122"/>
                    <a:ea typeface="宋体" panose="02010600030101010101" pitchFamily="2" charset="-122"/>
                  </a:endParaRPr>
                </a:p>
              </p:txBody>
            </p:sp>
            <p:sp>
              <p:nvSpPr>
                <p:cNvPr id="68" name="Freeform 13"/>
                <p:cNvSpPr/>
                <p:nvPr/>
              </p:nvSpPr>
              <p:spPr bwMode="auto">
                <a:xfrm>
                  <a:off x="6293383" y="3504805"/>
                  <a:ext cx="330076" cy="309733"/>
                </a:xfrm>
                <a:custGeom>
                  <a:avLst/>
                  <a:gdLst>
                    <a:gd name="T0" fmla="*/ 0 w 957"/>
                    <a:gd name="T1" fmla="*/ 2147483646 h 885"/>
                    <a:gd name="T2" fmla="*/ 2147483646 w 957"/>
                    <a:gd name="T3" fmla="*/ 2147483646 h 885"/>
                    <a:gd name="T4" fmla="*/ 2147483646 w 957"/>
                    <a:gd name="T5" fmla="*/ 2147483646 h 885"/>
                    <a:gd name="T6" fmla="*/ 2147483646 w 957"/>
                    <a:gd name="T7" fmla="*/ 2147483646 h 885"/>
                    <a:gd name="T8" fmla="*/ 2147483646 w 957"/>
                    <a:gd name="T9" fmla="*/ 2147483646 h 885"/>
                    <a:gd name="T10" fmla="*/ 2147483646 w 957"/>
                    <a:gd name="T11" fmla="*/ 2147483646 h 885"/>
                    <a:gd name="T12" fmla="*/ 2147483646 w 957"/>
                    <a:gd name="T13" fmla="*/ 2147483646 h 885"/>
                    <a:gd name="T14" fmla="*/ 2147483646 w 957"/>
                    <a:gd name="T15" fmla="*/ 2147483646 h 885"/>
                    <a:gd name="T16" fmla="*/ 2147483646 w 957"/>
                    <a:gd name="T17" fmla="*/ 2147483646 h 885"/>
                    <a:gd name="T18" fmla="*/ 2147483646 w 957"/>
                    <a:gd name="T19" fmla="*/ 2147483646 h 885"/>
                    <a:gd name="T20" fmla="*/ 0 w 957"/>
                    <a:gd name="T21" fmla="*/ 2147483646 h 885"/>
                    <a:gd name="T22" fmla="*/ 2147483646 w 957"/>
                    <a:gd name="T23" fmla="*/ 2147483646 h 885"/>
                    <a:gd name="T24" fmla="*/ 2147483646 w 957"/>
                    <a:gd name="T25" fmla="*/ 2147483646 h 885"/>
                    <a:gd name="T26" fmla="*/ 2147483646 w 957"/>
                    <a:gd name="T27" fmla="*/ 2147483646 h 885"/>
                    <a:gd name="T28" fmla="*/ 2147483646 w 957"/>
                    <a:gd name="T29" fmla="*/ 2147483646 h 885"/>
                    <a:gd name="T30" fmla="*/ 2147483646 w 957"/>
                    <a:gd name="T31" fmla="*/ 2147483646 h 885"/>
                    <a:gd name="T32" fmla="*/ 2147483646 w 957"/>
                    <a:gd name="T33" fmla="*/ 2147483646 h 885"/>
                    <a:gd name="T34" fmla="*/ 2147483646 w 957"/>
                    <a:gd name="T35" fmla="*/ 2147483646 h 885"/>
                    <a:gd name="T36" fmla="*/ 2147483646 w 957"/>
                    <a:gd name="T37" fmla="*/ 2147483646 h 885"/>
                    <a:gd name="T38" fmla="*/ 2147483646 w 957"/>
                    <a:gd name="T39" fmla="*/ 2147483646 h 885"/>
                    <a:gd name="T40" fmla="*/ 2147483646 w 957"/>
                    <a:gd name="T41" fmla="*/ 2147483646 h 885"/>
                    <a:gd name="T42" fmla="*/ 2147483646 w 957"/>
                    <a:gd name="T43" fmla="*/ 2147483646 h 885"/>
                    <a:gd name="T44" fmla="*/ 2147483646 w 957"/>
                    <a:gd name="T45" fmla="*/ 2147483646 h 885"/>
                    <a:gd name="T46" fmla="*/ 2147483646 w 957"/>
                    <a:gd name="T47" fmla="*/ 2147483646 h 885"/>
                    <a:gd name="T48" fmla="*/ 2147483646 w 957"/>
                    <a:gd name="T49" fmla="*/ 2147483646 h 885"/>
                    <a:gd name="T50" fmla="*/ 2147483646 w 957"/>
                    <a:gd name="T51" fmla="*/ 2147483646 h 885"/>
                    <a:gd name="T52" fmla="*/ 2147483646 w 957"/>
                    <a:gd name="T53" fmla="*/ 2147483646 h 885"/>
                    <a:gd name="T54" fmla="*/ 2147483646 w 957"/>
                    <a:gd name="T55" fmla="*/ 2147483646 h 885"/>
                    <a:gd name="T56" fmla="*/ 2147483646 w 957"/>
                    <a:gd name="T57" fmla="*/ 2147483646 h 885"/>
                    <a:gd name="T58" fmla="*/ 2147483646 w 957"/>
                    <a:gd name="T59" fmla="*/ 2147483646 h 885"/>
                    <a:gd name="T60" fmla="*/ 2147483646 w 957"/>
                    <a:gd name="T61" fmla="*/ 2147483646 h 885"/>
                    <a:gd name="T62" fmla="*/ 2147483646 w 957"/>
                    <a:gd name="T63" fmla="*/ 2147483646 h 885"/>
                    <a:gd name="T64" fmla="*/ 2147483646 w 957"/>
                    <a:gd name="T65" fmla="*/ 2147483646 h 885"/>
                    <a:gd name="T66" fmla="*/ 2147483646 w 957"/>
                    <a:gd name="T67" fmla="*/ 2147483646 h 885"/>
                    <a:gd name="T68" fmla="*/ 2147483646 w 957"/>
                    <a:gd name="T69" fmla="*/ 2147483646 h 885"/>
                    <a:gd name="T70" fmla="*/ 2147483646 w 957"/>
                    <a:gd name="T71" fmla="*/ 2147483646 h 885"/>
                    <a:gd name="T72" fmla="*/ 2147483646 w 957"/>
                    <a:gd name="T73" fmla="*/ 2147483646 h 885"/>
                    <a:gd name="T74" fmla="*/ 2147483646 w 957"/>
                    <a:gd name="T75" fmla="*/ 2147483646 h 885"/>
                    <a:gd name="T76" fmla="*/ 2147483646 w 957"/>
                    <a:gd name="T77" fmla="*/ 2147483646 h 885"/>
                    <a:gd name="T78" fmla="*/ 2147483646 w 957"/>
                    <a:gd name="T79" fmla="*/ 2147483646 h 885"/>
                    <a:gd name="T80" fmla="*/ 2147483646 w 957"/>
                    <a:gd name="T81" fmla="*/ 2147483646 h 885"/>
                    <a:gd name="T82" fmla="*/ 2147483646 w 957"/>
                    <a:gd name="T83" fmla="*/ 2147483646 h 885"/>
                    <a:gd name="T84" fmla="*/ 2147483646 w 957"/>
                    <a:gd name="T85" fmla="*/ 2147483646 h 885"/>
                    <a:gd name="T86" fmla="*/ 2147483646 w 957"/>
                    <a:gd name="T87" fmla="*/ 2147483646 h 885"/>
                    <a:gd name="T88" fmla="*/ 2147483646 w 957"/>
                    <a:gd name="T89" fmla="*/ 2147483646 h 885"/>
                    <a:gd name="T90" fmla="*/ 2147483646 w 957"/>
                    <a:gd name="T91" fmla="*/ 2147483646 h 885"/>
                    <a:gd name="T92" fmla="*/ 2147483646 w 957"/>
                    <a:gd name="T93" fmla="*/ 2147483646 h 88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57" h="885">
                      <a:moveTo>
                        <a:pt x="0" y="155"/>
                      </a:moveTo>
                      <a:cubicBezTo>
                        <a:pt x="0" y="278"/>
                        <a:pt x="0" y="400"/>
                        <a:pt x="0" y="523"/>
                      </a:cubicBezTo>
                      <a:cubicBezTo>
                        <a:pt x="0" y="533"/>
                        <a:pt x="161" y="687"/>
                        <a:pt x="181" y="707"/>
                      </a:cubicBezTo>
                      <a:cubicBezTo>
                        <a:pt x="202" y="728"/>
                        <a:pt x="355" y="885"/>
                        <a:pt x="368" y="885"/>
                      </a:cubicBezTo>
                      <a:cubicBezTo>
                        <a:pt x="442" y="885"/>
                        <a:pt x="516" y="885"/>
                        <a:pt x="589" y="885"/>
                      </a:cubicBezTo>
                      <a:cubicBezTo>
                        <a:pt x="620" y="885"/>
                        <a:pt x="632" y="856"/>
                        <a:pt x="645" y="837"/>
                      </a:cubicBezTo>
                      <a:cubicBezTo>
                        <a:pt x="645" y="684"/>
                        <a:pt x="645" y="532"/>
                        <a:pt x="645" y="380"/>
                      </a:cubicBezTo>
                      <a:cubicBezTo>
                        <a:pt x="631" y="385"/>
                        <a:pt x="590" y="368"/>
                        <a:pt x="582" y="391"/>
                      </a:cubicBezTo>
                      <a:cubicBezTo>
                        <a:pt x="577" y="401"/>
                        <a:pt x="582" y="573"/>
                        <a:pt x="582" y="608"/>
                      </a:cubicBezTo>
                      <a:cubicBezTo>
                        <a:pt x="582" y="643"/>
                        <a:pt x="592" y="822"/>
                        <a:pt x="567" y="822"/>
                      </a:cubicBezTo>
                      <a:cubicBezTo>
                        <a:pt x="507" y="822"/>
                        <a:pt x="447" y="822"/>
                        <a:pt x="387" y="822"/>
                      </a:cubicBezTo>
                      <a:cubicBezTo>
                        <a:pt x="368" y="822"/>
                        <a:pt x="376" y="760"/>
                        <a:pt x="376" y="741"/>
                      </a:cubicBezTo>
                      <a:cubicBezTo>
                        <a:pt x="376" y="710"/>
                        <a:pt x="376" y="679"/>
                        <a:pt x="376" y="649"/>
                      </a:cubicBezTo>
                      <a:cubicBezTo>
                        <a:pt x="376" y="565"/>
                        <a:pt x="376" y="551"/>
                        <a:pt x="324" y="516"/>
                      </a:cubicBezTo>
                      <a:cubicBezTo>
                        <a:pt x="300" y="516"/>
                        <a:pt x="301" y="509"/>
                        <a:pt x="280" y="509"/>
                      </a:cubicBezTo>
                      <a:cubicBezTo>
                        <a:pt x="209" y="509"/>
                        <a:pt x="137" y="509"/>
                        <a:pt x="66" y="509"/>
                      </a:cubicBezTo>
                      <a:cubicBezTo>
                        <a:pt x="66" y="398"/>
                        <a:pt x="66" y="287"/>
                        <a:pt x="66" y="177"/>
                      </a:cubicBezTo>
                      <a:cubicBezTo>
                        <a:pt x="66" y="168"/>
                        <a:pt x="69" y="169"/>
                        <a:pt x="74" y="162"/>
                      </a:cubicBezTo>
                      <a:cubicBezTo>
                        <a:pt x="155" y="162"/>
                        <a:pt x="236" y="162"/>
                        <a:pt x="317" y="162"/>
                      </a:cubicBezTo>
                      <a:cubicBezTo>
                        <a:pt x="333" y="151"/>
                        <a:pt x="375" y="115"/>
                        <a:pt x="376" y="92"/>
                      </a:cubicBezTo>
                      <a:cubicBezTo>
                        <a:pt x="274" y="92"/>
                        <a:pt x="172" y="92"/>
                        <a:pt x="70" y="92"/>
                      </a:cubicBezTo>
                      <a:cubicBezTo>
                        <a:pt x="42" y="92"/>
                        <a:pt x="0" y="131"/>
                        <a:pt x="0" y="155"/>
                      </a:cubicBezTo>
                      <a:close/>
                      <a:moveTo>
                        <a:pt x="505" y="215"/>
                      </a:moveTo>
                      <a:lnTo>
                        <a:pt x="538" y="182"/>
                      </a:lnTo>
                      <a:lnTo>
                        <a:pt x="505" y="149"/>
                      </a:lnTo>
                      <a:cubicBezTo>
                        <a:pt x="504" y="148"/>
                        <a:pt x="504" y="146"/>
                        <a:pt x="505" y="145"/>
                      </a:cubicBezTo>
                      <a:lnTo>
                        <a:pt x="527" y="123"/>
                      </a:lnTo>
                      <a:cubicBezTo>
                        <a:pt x="528" y="122"/>
                        <a:pt x="530" y="122"/>
                        <a:pt x="531" y="123"/>
                      </a:cubicBezTo>
                      <a:lnTo>
                        <a:pt x="564" y="156"/>
                      </a:lnTo>
                      <a:lnTo>
                        <a:pt x="597" y="123"/>
                      </a:lnTo>
                      <a:cubicBezTo>
                        <a:pt x="599" y="122"/>
                        <a:pt x="601" y="122"/>
                        <a:pt x="602" y="123"/>
                      </a:cubicBezTo>
                      <a:lnTo>
                        <a:pt x="624" y="145"/>
                      </a:lnTo>
                      <a:cubicBezTo>
                        <a:pt x="625" y="146"/>
                        <a:pt x="625" y="148"/>
                        <a:pt x="624" y="149"/>
                      </a:cubicBezTo>
                      <a:lnTo>
                        <a:pt x="591" y="182"/>
                      </a:lnTo>
                      <a:lnTo>
                        <a:pt x="624" y="215"/>
                      </a:lnTo>
                      <a:cubicBezTo>
                        <a:pt x="625" y="217"/>
                        <a:pt x="625" y="219"/>
                        <a:pt x="624" y="220"/>
                      </a:cubicBezTo>
                      <a:lnTo>
                        <a:pt x="602" y="242"/>
                      </a:lnTo>
                      <a:cubicBezTo>
                        <a:pt x="601" y="243"/>
                        <a:pt x="599" y="243"/>
                        <a:pt x="597" y="242"/>
                      </a:cubicBezTo>
                      <a:lnTo>
                        <a:pt x="564" y="209"/>
                      </a:lnTo>
                      <a:lnTo>
                        <a:pt x="531" y="242"/>
                      </a:lnTo>
                      <a:cubicBezTo>
                        <a:pt x="530" y="243"/>
                        <a:pt x="528" y="243"/>
                        <a:pt x="527" y="242"/>
                      </a:cubicBezTo>
                      <a:lnTo>
                        <a:pt x="505" y="220"/>
                      </a:lnTo>
                      <a:cubicBezTo>
                        <a:pt x="504" y="219"/>
                        <a:pt x="504" y="217"/>
                        <a:pt x="505" y="215"/>
                      </a:cubicBezTo>
                      <a:close/>
                      <a:moveTo>
                        <a:pt x="780" y="332"/>
                      </a:moveTo>
                      <a:lnTo>
                        <a:pt x="944" y="496"/>
                      </a:lnTo>
                      <a:cubicBezTo>
                        <a:pt x="957" y="509"/>
                        <a:pt x="957" y="530"/>
                        <a:pt x="944" y="543"/>
                      </a:cubicBezTo>
                      <a:lnTo>
                        <a:pt x="925" y="562"/>
                      </a:lnTo>
                      <a:cubicBezTo>
                        <a:pt x="912" y="575"/>
                        <a:pt x="891" y="575"/>
                        <a:pt x="878" y="562"/>
                      </a:cubicBezTo>
                      <a:lnTo>
                        <a:pt x="714" y="398"/>
                      </a:lnTo>
                      <a:lnTo>
                        <a:pt x="780" y="332"/>
                      </a:lnTo>
                      <a:close/>
                      <a:moveTo>
                        <a:pt x="447" y="65"/>
                      </a:moveTo>
                      <a:cubicBezTo>
                        <a:pt x="512" y="0"/>
                        <a:pt x="617" y="0"/>
                        <a:pt x="682" y="65"/>
                      </a:cubicBezTo>
                      <a:cubicBezTo>
                        <a:pt x="740" y="123"/>
                        <a:pt x="747" y="213"/>
                        <a:pt x="701" y="278"/>
                      </a:cubicBezTo>
                      <a:lnTo>
                        <a:pt x="754" y="331"/>
                      </a:lnTo>
                      <a:cubicBezTo>
                        <a:pt x="756" y="333"/>
                        <a:pt x="756" y="337"/>
                        <a:pt x="754" y="339"/>
                      </a:cubicBezTo>
                      <a:lnTo>
                        <a:pt x="721" y="372"/>
                      </a:lnTo>
                      <a:cubicBezTo>
                        <a:pt x="719" y="374"/>
                        <a:pt x="715" y="374"/>
                        <a:pt x="713" y="372"/>
                      </a:cubicBezTo>
                      <a:lnTo>
                        <a:pt x="660" y="319"/>
                      </a:lnTo>
                      <a:cubicBezTo>
                        <a:pt x="595" y="364"/>
                        <a:pt x="505" y="358"/>
                        <a:pt x="447" y="300"/>
                      </a:cubicBezTo>
                      <a:cubicBezTo>
                        <a:pt x="382" y="235"/>
                        <a:pt x="382" y="130"/>
                        <a:pt x="447" y="65"/>
                      </a:cubicBezTo>
                      <a:close/>
                      <a:moveTo>
                        <a:pt x="486" y="104"/>
                      </a:moveTo>
                      <a:cubicBezTo>
                        <a:pt x="529" y="60"/>
                        <a:pt x="600" y="60"/>
                        <a:pt x="643" y="104"/>
                      </a:cubicBezTo>
                      <a:cubicBezTo>
                        <a:pt x="687" y="147"/>
                        <a:pt x="687" y="218"/>
                        <a:pt x="643" y="261"/>
                      </a:cubicBezTo>
                      <a:cubicBezTo>
                        <a:pt x="600" y="305"/>
                        <a:pt x="529" y="305"/>
                        <a:pt x="486" y="261"/>
                      </a:cubicBezTo>
                      <a:cubicBezTo>
                        <a:pt x="442" y="218"/>
                        <a:pt x="442" y="147"/>
                        <a:pt x="486" y="104"/>
                      </a:cubicBezTo>
                      <a:close/>
                      <a:moveTo>
                        <a:pt x="306" y="770"/>
                      </a:moveTo>
                      <a:cubicBezTo>
                        <a:pt x="304" y="706"/>
                        <a:pt x="303" y="643"/>
                        <a:pt x="302" y="579"/>
                      </a:cubicBezTo>
                      <a:cubicBezTo>
                        <a:pt x="241" y="579"/>
                        <a:pt x="179" y="579"/>
                        <a:pt x="118" y="579"/>
                      </a:cubicBezTo>
                      <a:cubicBezTo>
                        <a:pt x="117" y="580"/>
                        <a:pt x="116" y="581"/>
                        <a:pt x="115" y="581"/>
                      </a:cubicBezTo>
                      <a:cubicBezTo>
                        <a:pt x="179" y="644"/>
                        <a:pt x="242" y="707"/>
                        <a:pt x="306" y="770"/>
                      </a:cubicBezTo>
                      <a:close/>
                      <a:moveTo>
                        <a:pt x="110" y="225"/>
                      </a:moveTo>
                      <a:cubicBezTo>
                        <a:pt x="110" y="233"/>
                        <a:pt x="110" y="242"/>
                        <a:pt x="110" y="250"/>
                      </a:cubicBezTo>
                      <a:cubicBezTo>
                        <a:pt x="110" y="259"/>
                        <a:pt x="116" y="265"/>
                        <a:pt x="125" y="265"/>
                      </a:cubicBezTo>
                      <a:cubicBezTo>
                        <a:pt x="209" y="265"/>
                        <a:pt x="292" y="265"/>
                        <a:pt x="376" y="265"/>
                      </a:cubicBezTo>
                      <a:cubicBezTo>
                        <a:pt x="399" y="265"/>
                        <a:pt x="394" y="228"/>
                        <a:pt x="387" y="214"/>
                      </a:cubicBezTo>
                      <a:cubicBezTo>
                        <a:pt x="338" y="214"/>
                        <a:pt x="288" y="214"/>
                        <a:pt x="239" y="214"/>
                      </a:cubicBezTo>
                      <a:cubicBezTo>
                        <a:pt x="209" y="214"/>
                        <a:pt x="110" y="206"/>
                        <a:pt x="110" y="225"/>
                      </a:cubicBezTo>
                      <a:close/>
                      <a:moveTo>
                        <a:pt x="110" y="405"/>
                      </a:moveTo>
                      <a:cubicBezTo>
                        <a:pt x="110" y="416"/>
                        <a:pt x="110" y="427"/>
                        <a:pt x="110" y="439"/>
                      </a:cubicBezTo>
                      <a:cubicBezTo>
                        <a:pt x="110" y="447"/>
                        <a:pt x="113" y="450"/>
                        <a:pt x="121" y="450"/>
                      </a:cubicBezTo>
                      <a:cubicBezTo>
                        <a:pt x="211" y="450"/>
                        <a:pt x="301" y="450"/>
                        <a:pt x="390" y="450"/>
                      </a:cubicBezTo>
                      <a:cubicBezTo>
                        <a:pt x="392" y="440"/>
                        <a:pt x="400" y="402"/>
                        <a:pt x="379" y="402"/>
                      </a:cubicBezTo>
                      <a:cubicBezTo>
                        <a:pt x="296" y="402"/>
                        <a:pt x="212" y="402"/>
                        <a:pt x="129" y="402"/>
                      </a:cubicBezTo>
                      <a:cubicBezTo>
                        <a:pt x="123" y="402"/>
                        <a:pt x="115" y="404"/>
                        <a:pt x="110" y="405"/>
                      </a:cubicBezTo>
                      <a:close/>
                      <a:moveTo>
                        <a:pt x="110" y="328"/>
                      </a:moveTo>
                      <a:cubicBezTo>
                        <a:pt x="110" y="333"/>
                        <a:pt x="110" y="338"/>
                        <a:pt x="110" y="343"/>
                      </a:cubicBezTo>
                      <a:cubicBezTo>
                        <a:pt x="110" y="351"/>
                        <a:pt x="113" y="351"/>
                        <a:pt x="118" y="357"/>
                      </a:cubicBezTo>
                      <a:cubicBezTo>
                        <a:pt x="205" y="357"/>
                        <a:pt x="292" y="357"/>
                        <a:pt x="379" y="357"/>
                      </a:cubicBezTo>
                      <a:cubicBezTo>
                        <a:pt x="384" y="355"/>
                        <a:pt x="389" y="353"/>
                        <a:pt x="394" y="350"/>
                      </a:cubicBezTo>
                      <a:cubicBezTo>
                        <a:pt x="394" y="344"/>
                        <a:pt x="394" y="338"/>
                        <a:pt x="394" y="332"/>
                      </a:cubicBezTo>
                      <a:cubicBezTo>
                        <a:pt x="394" y="320"/>
                        <a:pt x="390" y="317"/>
                        <a:pt x="387" y="309"/>
                      </a:cubicBezTo>
                      <a:cubicBezTo>
                        <a:pt x="336" y="309"/>
                        <a:pt x="286" y="309"/>
                        <a:pt x="236" y="309"/>
                      </a:cubicBezTo>
                      <a:cubicBezTo>
                        <a:pt x="211" y="309"/>
                        <a:pt x="187" y="309"/>
                        <a:pt x="162" y="309"/>
                      </a:cubicBezTo>
                      <a:cubicBezTo>
                        <a:pt x="131" y="310"/>
                        <a:pt x="110" y="299"/>
                        <a:pt x="110" y="3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itchFamily="34" charset="-122"/>
                    <a:ea typeface="宋体" panose="02010600030101010101" pitchFamily="2" charset="-122"/>
                  </a:endParaRPr>
                </a:p>
              </p:txBody>
            </p:sp>
          </p:grpSp>
          <p:sp>
            <p:nvSpPr>
              <p:cNvPr id="65" name="Rectangle 14"/>
              <p:cNvSpPr/>
              <p:nvPr/>
            </p:nvSpPr>
            <p:spPr bwMode="auto">
              <a:xfrm>
                <a:off x="5581874" y="3017576"/>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itchFamily="34" charset="-122"/>
                    <a:ea typeface="思源黑体" pitchFamily="34" charset="-122"/>
                  </a:rPr>
                  <a:t>PART </a:t>
                </a:r>
                <a:r>
                  <a:rPr lang="en-US" altLang="zh-CN" sz="1600" b="1" dirty="0">
                    <a:solidFill>
                      <a:srgbClr val="313D51"/>
                    </a:solidFill>
                    <a:latin typeface="思源黑体" pitchFamily="34" charset="-122"/>
                    <a:ea typeface="思源黑体" pitchFamily="34" charset="-122"/>
                  </a:rPr>
                  <a:t>2</a:t>
                </a:r>
                <a:endParaRPr lang="zh-CN" altLang="en-US" sz="1800" b="1" dirty="0">
                  <a:solidFill>
                    <a:srgbClr val="313D51"/>
                  </a:solidFill>
                  <a:latin typeface="思源黑体" pitchFamily="34" charset="-122"/>
                  <a:ea typeface="思源黑体" pitchFamily="34" charset="-122"/>
                </a:endParaRPr>
              </a:p>
            </p:txBody>
          </p:sp>
          <p:sp>
            <p:nvSpPr>
              <p:cNvPr id="66" name="TextBox 59"/>
              <p:cNvSpPr txBox="1"/>
              <p:nvPr/>
            </p:nvSpPr>
            <p:spPr bwMode="auto">
              <a:xfrm>
                <a:off x="6566160" y="2941376"/>
                <a:ext cx="3918487" cy="39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1800" b="1" dirty="0">
                    <a:solidFill>
                      <a:srgbClr val="313D51"/>
                    </a:solidFill>
                    <a:latin typeface="思源黑体" pitchFamily="34" charset="-122"/>
                    <a:ea typeface="思源黑体" pitchFamily="34" charset="-122"/>
                  </a:rPr>
                  <a:t>Sleep impact the emotion brain</a:t>
                </a:r>
                <a:endParaRPr lang="en-US" altLang="zh-CN" sz="1800" b="1" dirty="0">
                  <a:solidFill>
                    <a:srgbClr val="313D51"/>
                  </a:solidFill>
                  <a:latin typeface="思源黑体" pitchFamily="34" charset="-122"/>
                  <a:ea typeface="思源黑体" pitchFamily="34" charset="-122"/>
                </a:endParaRPr>
              </a:p>
            </p:txBody>
          </p:sp>
        </p:grpSp>
        <p:grpSp>
          <p:nvGrpSpPr>
            <p:cNvPr id="61" name="组合 60"/>
            <p:cNvGrpSpPr/>
            <p:nvPr/>
          </p:nvGrpSpPr>
          <p:grpSpPr>
            <a:xfrm flipH="1">
              <a:off x="6433491" y="3012031"/>
              <a:ext cx="4171535" cy="80892"/>
              <a:chOff x="2272062" y="2596259"/>
              <a:chExt cx="4173708" cy="80934"/>
            </a:xfrm>
          </p:grpSpPr>
          <p:cxnSp>
            <p:nvCxnSpPr>
              <p:cNvPr id="62" name="直接连接符 6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63" name="矩形 6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grpSp>
        <p:nvGrpSpPr>
          <p:cNvPr id="79" name="组合 78"/>
          <p:cNvGrpSpPr/>
          <p:nvPr/>
        </p:nvGrpSpPr>
        <p:grpSpPr>
          <a:xfrm>
            <a:off x="5714354" y="3388132"/>
            <a:ext cx="5969475" cy="578188"/>
            <a:chOff x="5714354" y="4244369"/>
            <a:chExt cx="5969475" cy="578188"/>
          </a:xfrm>
        </p:grpSpPr>
        <p:grpSp>
          <p:nvGrpSpPr>
            <p:cNvPr id="80" name="组合 79"/>
            <p:cNvGrpSpPr/>
            <p:nvPr/>
          </p:nvGrpSpPr>
          <p:grpSpPr>
            <a:xfrm>
              <a:off x="5714354" y="4244369"/>
              <a:ext cx="5969475" cy="576263"/>
              <a:chOff x="4753236" y="4446326"/>
              <a:chExt cx="5969475" cy="576263"/>
            </a:xfrm>
          </p:grpSpPr>
          <p:grpSp>
            <p:nvGrpSpPr>
              <p:cNvPr id="84" name="组合 24"/>
              <p:cNvGrpSpPr/>
              <p:nvPr/>
            </p:nvGrpSpPr>
            <p:grpSpPr bwMode="auto">
              <a:xfrm>
                <a:off x="4753236" y="4446326"/>
                <a:ext cx="576262" cy="576263"/>
                <a:chOff x="6170389" y="4955815"/>
                <a:chExt cx="576064" cy="576064"/>
              </a:xfrm>
            </p:grpSpPr>
            <p:sp>
              <p:nvSpPr>
                <p:cNvPr id="87" name="圆角矩形 13"/>
                <p:cNvSpPr/>
                <p:nvPr/>
              </p:nvSpPr>
              <p:spPr bwMode="auto">
                <a:xfrm>
                  <a:off x="6170389" y="4955815"/>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itchFamily="34" charset="-122"/>
                    <a:ea typeface="宋体" panose="02010600030101010101" pitchFamily="2" charset="-122"/>
                  </a:endParaRPr>
                </a:p>
              </p:txBody>
            </p:sp>
            <p:sp>
              <p:nvSpPr>
                <p:cNvPr id="88" name="Freeform 11"/>
                <p:cNvSpPr/>
                <p:nvPr/>
              </p:nvSpPr>
              <p:spPr bwMode="auto">
                <a:xfrm>
                  <a:off x="6298628" y="5092507"/>
                  <a:ext cx="315884" cy="273385"/>
                </a:xfrm>
                <a:custGeom>
                  <a:avLst/>
                  <a:gdLst>
                    <a:gd name="T0" fmla="*/ 2147483646 w 948"/>
                    <a:gd name="T1" fmla="*/ 2147483646 h 810"/>
                    <a:gd name="T2" fmla="*/ 2147483646 w 948"/>
                    <a:gd name="T3" fmla="*/ 2147483646 h 810"/>
                    <a:gd name="T4" fmla="*/ 2147483646 w 948"/>
                    <a:gd name="T5" fmla="*/ 2147483646 h 810"/>
                    <a:gd name="T6" fmla="*/ 2147483646 w 948"/>
                    <a:gd name="T7" fmla="*/ 2147483646 h 810"/>
                    <a:gd name="T8" fmla="*/ 2147483646 w 948"/>
                    <a:gd name="T9" fmla="*/ 2147483646 h 810"/>
                    <a:gd name="T10" fmla="*/ 2147483646 w 948"/>
                    <a:gd name="T11" fmla="*/ 2147483646 h 810"/>
                    <a:gd name="T12" fmla="*/ 2147483646 w 948"/>
                    <a:gd name="T13" fmla="*/ 2147483646 h 810"/>
                    <a:gd name="T14" fmla="*/ 2147483646 w 948"/>
                    <a:gd name="T15" fmla="*/ 2147483646 h 810"/>
                    <a:gd name="T16" fmla="*/ 2147483646 w 948"/>
                    <a:gd name="T17" fmla="*/ 2147483646 h 810"/>
                    <a:gd name="T18" fmla="*/ 2147483646 w 948"/>
                    <a:gd name="T19" fmla="*/ 2147483646 h 810"/>
                    <a:gd name="T20" fmla="*/ 2147483646 w 948"/>
                    <a:gd name="T21" fmla="*/ 2147483646 h 810"/>
                    <a:gd name="T22" fmla="*/ 2147483646 w 948"/>
                    <a:gd name="T23" fmla="*/ 2147483646 h 810"/>
                    <a:gd name="T24" fmla="*/ 2147483646 w 948"/>
                    <a:gd name="T25" fmla="*/ 2147483646 h 810"/>
                    <a:gd name="T26" fmla="*/ 2147483646 w 948"/>
                    <a:gd name="T27" fmla="*/ 2147483646 h 810"/>
                    <a:gd name="T28" fmla="*/ 2147483646 w 948"/>
                    <a:gd name="T29" fmla="*/ 2147483646 h 810"/>
                    <a:gd name="T30" fmla="*/ 2147483646 w 948"/>
                    <a:gd name="T31" fmla="*/ 2147483646 h 810"/>
                    <a:gd name="T32" fmla="*/ 2147483646 w 948"/>
                    <a:gd name="T33" fmla="*/ 2147483646 h 810"/>
                    <a:gd name="T34" fmla="*/ 2147483646 w 948"/>
                    <a:gd name="T35" fmla="*/ 2147483646 h 810"/>
                    <a:gd name="T36" fmla="*/ 2147483646 w 948"/>
                    <a:gd name="T37" fmla="*/ 2147483646 h 810"/>
                    <a:gd name="T38" fmla="*/ 2147483646 w 948"/>
                    <a:gd name="T39" fmla="*/ 2147483646 h 810"/>
                    <a:gd name="T40" fmla="*/ 2147483646 w 948"/>
                    <a:gd name="T41" fmla="*/ 2147483646 h 810"/>
                    <a:gd name="T42" fmla="*/ 2147483646 w 948"/>
                    <a:gd name="T43" fmla="*/ 2147483646 h 810"/>
                    <a:gd name="T44" fmla="*/ 2147483646 w 948"/>
                    <a:gd name="T45" fmla="*/ 2147483646 h 810"/>
                    <a:gd name="T46" fmla="*/ 2147483646 w 948"/>
                    <a:gd name="T47" fmla="*/ 2147483646 h 810"/>
                    <a:gd name="T48" fmla="*/ 2147483646 w 948"/>
                    <a:gd name="T49" fmla="*/ 2147483646 h 810"/>
                    <a:gd name="T50" fmla="*/ 2147483646 w 948"/>
                    <a:gd name="T51" fmla="*/ 2147483646 h 810"/>
                    <a:gd name="T52" fmla="*/ 2147483646 w 948"/>
                    <a:gd name="T53" fmla="*/ 2147483646 h 810"/>
                    <a:gd name="T54" fmla="*/ 2147483646 w 948"/>
                    <a:gd name="T55" fmla="*/ 2147483646 h 810"/>
                    <a:gd name="T56" fmla="*/ 2147483646 w 948"/>
                    <a:gd name="T57" fmla="*/ 2147483646 h 810"/>
                    <a:gd name="T58" fmla="*/ 2147483646 w 948"/>
                    <a:gd name="T59" fmla="*/ 2147483646 h 810"/>
                    <a:gd name="T60" fmla="*/ 2147483646 w 948"/>
                    <a:gd name="T61" fmla="*/ 2147483646 h 810"/>
                    <a:gd name="T62" fmla="*/ 2147483646 w 948"/>
                    <a:gd name="T63" fmla="*/ 2147483646 h 810"/>
                    <a:gd name="T64" fmla="*/ 2147483646 w 948"/>
                    <a:gd name="T65" fmla="*/ 2147483646 h 810"/>
                    <a:gd name="T66" fmla="*/ 2147483646 w 948"/>
                    <a:gd name="T67" fmla="*/ 2147483646 h 810"/>
                    <a:gd name="T68" fmla="*/ 2147483646 w 948"/>
                    <a:gd name="T69" fmla="*/ 2147483646 h 810"/>
                    <a:gd name="T70" fmla="*/ 2147483646 w 948"/>
                    <a:gd name="T71" fmla="*/ 2147483646 h 810"/>
                    <a:gd name="T72" fmla="*/ 2147483646 w 948"/>
                    <a:gd name="T73" fmla="*/ 2147483646 h 810"/>
                    <a:gd name="T74" fmla="*/ 2147483646 w 948"/>
                    <a:gd name="T75" fmla="*/ 2147483646 h 810"/>
                    <a:gd name="T76" fmla="*/ 2147483646 w 948"/>
                    <a:gd name="T77" fmla="*/ 2147483646 h 810"/>
                    <a:gd name="T78" fmla="*/ 2147483646 w 948"/>
                    <a:gd name="T79" fmla="*/ 2147483646 h 810"/>
                    <a:gd name="T80" fmla="*/ 2147483646 w 948"/>
                    <a:gd name="T81" fmla="*/ 2147483646 h 810"/>
                    <a:gd name="T82" fmla="*/ 2147483646 w 948"/>
                    <a:gd name="T83" fmla="*/ 2147483646 h 810"/>
                    <a:gd name="T84" fmla="*/ 2147483646 w 948"/>
                    <a:gd name="T85" fmla="*/ 2147483646 h 810"/>
                    <a:gd name="T86" fmla="*/ 2147483646 w 948"/>
                    <a:gd name="T87" fmla="*/ 2147483646 h 810"/>
                    <a:gd name="T88" fmla="*/ 2147483646 w 948"/>
                    <a:gd name="T89" fmla="*/ 2147483646 h 810"/>
                    <a:gd name="T90" fmla="*/ 2147483646 w 948"/>
                    <a:gd name="T91" fmla="*/ 2147483646 h 810"/>
                    <a:gd name="T92" fmla="*/ 2147483646 w 948"/>
                    <a:gd name="T93" fmla="*/ 2147483646 h 810"/>
                    <a:gd name="T94" fmla="*/ 2147483646 w 948"/>
                    <a:gd name="T95" fmla="*/ 2147483646 h 810"/>
                    <a:gd name="T96" fmla="*/ 2147483646 w 948"/>
                    <a:gd name="T97" fmla="*/ 2147483646 h 810"/>
                    <a:gd name="T98" fmla="*/ 2147483646 w 948"/>
                    <a:gd name="T99" fmla="*/ 2147483646 h 810"/>
                    <a:gd name="T100" fmla="*/ 2147483646 w 948"/>
                    <a:gd name="T101" fmla="*/ 2147483646 h 810"/>
                    <a:gd name="T102" fmla="*/ 2147483646 w 948"/>
                    <a:gd name="T103" fmla="*/ 2147483646 h 810"/>
                    <a:gd name="T104" fmla="*/ 2147483646 w 948"/>
                    <a:gd name="T105" fmla="*/ 2147483646 h 810"/>
                    <a:gd name="T106" fmla="*/ 2147483646 w 948"/>
                    <a:gd name="T107" fmla="*/ 2147483646 h 810"/>
                    <a:gd name="T108" fmla="*/ 2147483646 w 948"/>
                    <a:gd name="T109" fmla="*/ 2147483646 h 810"/>
                    <a:gd name="T110" fmla="*/ 2147483646 w 948"/>
                    <a:gd name="T111" fmla="*/ 2147483646 h 810"/>
                    <a:gd name="T112" fmla="*/ 2147483646 w 948"/>
                    <a:gd name="T113" fmla="*/ 2147483646 h 810"/>
                    <a:gd name="T114" fmla="*/ 2147483646 w 948"/>
                    <a:gd name="T115" fmla="*/ 2147483646 h 810"/>
                    <a:gd name="T116" fmla="*/ 2147483646 w 948"/>
                    <a:gd name="T117" fmla="*/ 2147483646 h 810"/>
                    <a:gd name="T118" fmla="*/ 2147483646 w 948"/>
                    <a:gd name="T119" fmla="*/ 2147483646 h 8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48" h="810">
                      <a:moveTo>
                        <a:pt x="588" y="151"/>
                      </a:moveTo>
                      <a:cubicBezTo>
                        <a:pt x="588" y="151"/>
                        <a:pt x="588" y="152"/>
                        <a:pt x="588" y="152"/>
                      </a:cubicBezTo>
                      <a:cubicBezTo>
                        <a:pt x="588" y="153"/>
                        <a:pt x="589" y="154"/>
                        <a:pt x="589" y="155"/>
                      </a:cubicBezTo>
                      <a:cubicBezTo>
                        <a:pt x="589" y="156"/>
                        <a:pt x="589" y="156"/>
                        <a:pt x="589" y="157"/>
                      </a:cubicBezTo>
                      <a:cubicBezTo>
                        <a:pt x="589" y="158"/>
                        <a:pt x="589" y="159"/>
                        <a:pt x="589" y="161"/>
                      </a:cubicBezTo>
                      <a:cubicBezTo>
                        <a:pt x="589" y="161"/>
                        <a:pt x="589" y="161"/>
                        <a:pt x="589" y="161"/>
                      </a:cubicBezTo>
                      <a:cubicBezTo>
                        <a:pt x="589" y="162"/>
                        <a:pt x="589" y="164"/>
                        <a:pt x="589" y="165"/>
                      </a:cubicBezTo>
                      <a:cubicBezTo>
                        <a:pt x="589" y="165"/>
                        <a:pt x="589" y="166"/>
                        <a:pt x="589" y="166"/>
                      </a:cubicBezTo>
                      <a:cubicBezTo>
                        <a:pt x="589" y="167"/>
                        <a:pt x="589" y="168"/>
                        <a:pt x="589" y="169"/>
                      </a:cubicBezTo>
                      <a:cubicBezTo>
                        <a:pt x="589" y="170"/>
                        <a:pt x="589" y="170"/>
                        <a:pt x="589" y="171"/>
                      </a:cubicBezTo>
                      <a:cubicBezTo>
                        <a:pt x="588" y="178"/>
                        <a:pt x="586" y="185"/>
                        <a:pt x="584" y="191"/>
                      </a:cubicBezTo>
                      <a:cubicBezTo>
                        <a:pt x="584" y="192"/>
                        <a:pt x="583" y="193"/>
                        <a:pt x="583" y="194"/>
                      </a:cubicBezTo>
                      <a:cubicBezTo>
                        <a:pt x="583" y="195"/>
                        <a:pt x="583" y="195"/>
                        <a:pt x="583" y="195"/>
                      </a:cubicBezTo>
                      <a:cubicBezTo>
                        <a:pt x="583" y="196"/>
                        <a:pt x="582" y="197"/>
                        <a:pt x="582" y="198"/>
                      </a:cubicBezTo>
                      <a:cubicBezTo>
                        <a:pt x="582" y="198"/>
                        <a:pt x="582" y="198"/>
                        <a:pt x="582" y="198"/>
                      </a:cubicBezTo>
                      <a:cubicBezTo>
                        <a:pt x="580" y="201"/>
                        <a:pt x="579" y="204"/>
                        <a:pt x="577" y="207"/>
                      </a:cubicBezTo>
                      <a:cubicBezTo>
                        <a:pt x="577" y="207"/>
                        <a:pt x="577" y="207"/>
                        <a:pt x="577" y="208"/>
                      </a:cubicBezTo>
                      <a:cubicBezTo>
                        <a:pt x="577" y="208"/>
                        <a:pt x="576" y="209"/>
                        <a:pt x="575" y="210"/>
                      </a:cubicBezTo>
                      <a:cubicBezTo>
                        <a:pt x="575" y="210"/>
                        <a:pt x="575" y="211"/>
                        <a:pt x="575" y="211"/>
                      </a:cubicBezTo>
                      <a:cubicBezTo>
                        <a:pt x="573" y="215"/>
                        <a:pt x="570" y="218"/>
                        <a:pt x="567" y="222"/>
                      </a:cubicBezTo>
                      <a:cubicBezTo>
                        <a:pt x="567" y="222"/>
                        <a:pt x="567" y="222"/>
                        <a:pt x="567" y="222"/>
                      </a:cubicBezTo>
                      <a:cubicBezTo>
                        <a:pt x="566" y="223"/>
                        <a:pt x="566" y="224"/>
                        <a:pt x="565" y="224"/>
                      </a:cubicBezTo>
                      <a:cubicBezTo>
                        <a:pt x="565" y="224"/>
                        <a:pt x="565" y="225"/>
                        <a:pt x="565" y="225"/>
                      </a:cubicBezTo>
                      <a:cubicBezTo>
                        <a:pt x="562" y="227"/>
                        <a:pt x="560" y="230"/>
                        <a:pt x="558" y="232"/>
                      </a:cubicBezTo>
                      <a:cubicBezTo>
                        <a:pt x="558" y="232"/>
                        <a:pt x="557" y="232"/>
                        <a:pt x="557" y="232"/>
                      </a:cubicBezTo>
                      <a:cubicBezTo>
                        <a:pt x="557" y="233"/>
                        <a:pt x="556" y="233"/>
                        <a:pt x="555" y="234"/>
                      </a:cubicBezTo>
                      <a:cubicBezTo>
                        <a:pt x="555" y="234"/>
                        <a:pt x="555" y="234"/>
                        <a:pt x="554" y="234"/>
                      </a:cubicBezTo>
                      <a:cubicBezTo>
                        <a:pt x="554" y="235"/>
                        <a:pt x="553" y="236"/>
                        <a:pt x="552" y="236"/>
                      </a:cubicBezTo>
                      <a:cubicBezTo>
                        <a:pt x="547" y="240"/>
                        <a:pt x="543" y="243"/>
                        <a:pt x="537" y="246"/>
                      </a:cubicBezTo>
                      <a:cubicBezTo>
                        <a:pt x="536" y="246"/>
                        <a:pt x="535" y="247"/>
                        <a:pt x="534" y="247"/>
                      </a:cubicBezTo>
                      <a:cubicBezTo>
                        <a:pt x="533" y="247"/>
                        <a:pt x="533" y="248"/>
                        <a:pt x="532" y="248"/>
                      </a:cubicBezTo>
                      <a:cubicBezTo>
                        <a:pt x="532" y="248"/>
                        <a:pt x="531" y="249"/>
                        <a:pt x="530" y="249"/>
                      </a:cubicBezTo>
                      <a:cubicBezTo>
                        <a:pt x="529" y="249"/>
                        <a:pt x="529" y="249"/>
                        <a:pt x="528" y="249"/>
                      </a:cubicBezTo>
                      <a:cubicBezTo>
                        <a:pt x="527" y="250"/>
                        <a:pt x="526" y="250"/>
                        <a:pt x="525" y="251"/>
                      </a:cubicBezTo>
                      <a:cubicBezTo>
                        <a:pt x="525" y="251"/>
                        <a:pt x="525" y="251"/>
                        <a:pt x="525" y="251"/>
                      </a:cubicBezTo>
                      <a:cubicBezTo>
                        <a:pt x="523" y="251"/>
                        <a:pt x="522" y="252"/>
                        <a:pt x="520" y="252"/>
                      </a:cubicBezTo>
                      <a:cubicBezTo>
                        <a:pt x="520" y="252"/>
                        <a:pt x="520" y="252"/>
                        <a:pt x="519" y="252"/>
                      </a:cubicBezTo>
                      <a:cubicBezTo>
                        <a:pt x="518" y="253"/>
                        <a:pt x="517" y="253"/>
                        <a:pt x="516" y="253"/>
                      </a:cubicBezTo>
                      <a:cubicBezTo>
                        <a:pt x="516" y="253"/>
                        <a:pt x="515" y="253"/>
                        <a:pt x="515" y="253"/>
                      </a:cubicBezTo>
                      <a:cubicBezTo>
                        <a:pt x="514" y="254"/>
                        <a:pt x="512" y="254"/>
                        <a:pt x="511" y="254"/>
                      </a:cubicBezTo>
                      <a:cubicBezTo>
                        <a:pt x="509" y="254"/>
                        <a:pt x="508" y="255"/>
                        <a:pt x="506" y="255"/>
                      </a:cubicBezTo>
                      <a:cubicBezTo>
                        <a:pt x="506" y="255"/>
                        <a:pt x="506" y="255"/>
                        <a:pt x="505" y="255"/>
                      </a:cubicBezTo>
                      <a:cubicBezTo>
                        <a:pt x="504" y="255"/>
                        <a:pt x="503" y="255"/>
                        <a:pt x="502" y="255"/>
                      </a:cubicBezTo>
                      <a:cubicBezTo>
                        <a:pt x="502" y="255"/>
                        <a:pt x="501" y="255"/>
                        <a:pt x="501" y="255"/>
                      </a:cubicBezTo>
                      <a:cubicBezTo>
                        <a:pt x="499" y="255"/>
                        <a:pt x="498" y="255"/>
                        <a:pt x="496" y="255"/>
                      </a:cubicBezTo>
                      <a:cubicBezTo>
                        <a:pt x="496" y="255"/>
                        <a:pt x="496" y="255"/>
                        <a:pt x="496" y="255"/>
                      </a:cubicBezTo>
                      <a:cubicBezTo>
                        <a:pt x="495" y="255"/>
                        <a:pt x="494" y="255"/>
                        <a:pt x="492" y="255"/>
                      </a:cubicBezTo>
                      <a:cubicBezTo>
                        <a:pt x="492" y="255"/>
                        <a:pt x="491" y="255"/>
                        <a:pt x="491" y="255"/>
                      </a:cubicBezTo>
                      <a:cubicBezTo>
                        <a:pt x="490" y="255"/>
                        <a:pt x="489" y="255"/>
                        <a:pt x="488" y="255"/>
                      </a:cubicBezTo>
                      <a:cubicBezTo>
                        <a:pt x="488" y="255"/>
                        <a:pt x="487" y="255"/>
                        <a:pt x="487" y="255"/>
                      </a:cubicBezTo>
                      <a:cubicBezTo>
                        <a:pt x="485" y="255"/>
                        <a:pt x="484" y="255"/>
                        <a:pt x="483" y="255"/>
                      </a:cubicBezTo>
                      <a:cubicBezTo>
                        <a:pt x="477" y="254"/>
                        <a:pt x="471" y="253"/>
                        <a:pt x="466" y="251"/>
                      </a:cubicBezTo>
                      <a:cubicBezTo>
                        <a:pt x="465" y="250"/>
                        <a:pt x="464" y="250"/>
                        <a:pt x="463" y="250"/>
                      </a:cubicBezTo>
                      <a:cubicBezTo>
                        <a:pt x="463" y="250"/>
                        <a:pt x="462" y="250"/>
                        <a:pt x="462" y="249"/>
                      </a:cubicBezTo>
                      <a:cubicBezTo>
                        <a:pt x="461" y="249"/>
                        <a:pt x="460" y="249"/>
                        <a:pt x="459" y="248"/>
                      </a:cubicBezTo>
                      <a:cubicBezTo>
                        <a:pt x="459" y="248"/>
                        <a:pt x="459" y="248"/>
                        <a:pt x="459" y="248"/>
                      </a:cubicBezTo>
                      <a:cubicBezTo>
                        <a:pt x="456" y="247"/>
                        <a:pt x="453" y="245"/>
                        <a:pt x="450" y="244"/>
                      </a:cubicBezTo>
                      <a:cubicBezTo>
                        <a:pt x="450" y="244"/>
                        <a:pt x="450" y="244"/>
                        <a:pt x="450" y="244"/>
                      </a:cubicBezTo>
                      <a:cubicBezTo>
                        <a:pt x="449" y="243"/>
                        <a:pt x="448" y="243"/>
                        <a:pt x="447" y="242"/>
                      </a:cubicBezTo>
                      <a:cubicBezTo>
                        <a:pt x="447" y="242"/>
                        <a:pt x="447" y="242"/>
                        <a:pt x="446" y="242"/>
                      </a:cubicBezTo>
                      <a:cubicBezTo>
                        <a:pt x="443" y="239"/>
                        <a:pt x="439" y="237"/>
                        <a:pt x="436" y="234"/>
                      </a:cubicBezTo>
                      <a:cubicBezTo>
                        <a:pt x="435" y="234"/>
                        <a:pt x="435" y="234"/>
                        <a:pt x="435" y="234"/>
                      </a:cubicBezTo>
                      <a:cubicBezTo>
                        <a:pt x="434" y="233"/>
                        <a:pt x="434" y="232"/>
                        <a:pt x="433" y="232"/>
                      </a:cubicBezTo>
                      <a:cubicBezTo>
                        <a:pt x="433" y="231"/>
                        <a:pt x="433" y="231"/>
                        <a:pt x="432" y="231"/>
                      </a:cubicBezTo>
                      <a:cubicBezTo>
                        <a:pt x="430" y="229"/>
                        <a:pt x="428" y="227"/>
                        <a:pt x="425" y="224"/>
                      </a:cubicBezTo>
                      <a:cubicBezTo>
                        <a:pt x="425" y="224"/>
                        <a:pt x="425" y="224"/>
                        <a:pt x="425" y="224"/>
                      </a:cubicBezTo>
                      <a:cubicBezTo>
                        <a:pt x="425" y="223"/>
                        <a:pt x="424" y="222"/>
                        <a:pt x="423" y="222"/>
                      </a:cubicBezTo>
                      <a:cubicBezTo>
                        <a:pt x="423" y="221"/>
                        <a:pt x="423" y="221"/>
                        <a:pt x="423" y="221"/>
                      </a:cubicBezTo>
                      <a:cubicBezTo>
                        <a:pt x="422" y="220"/>
                        <a:pt x="421" y="219"/>
                        <a:pt x="421" y="218"/>
                      </a:cubicBezTo>
                      <a:cubicBezTo>
                        <a:pt x="417" y="213"/>
                        <a:pt x="413" y="207"/>
                        <a:pt x="410" y="200"/>
                      </a:cubicBezTo>
                      <a:cubicBezTo>
                        <a:pt x="410" y="200"/>
                        <a:pt x="410" y="199"/>
                        <a:pt x="409" y="199"/>
                      </a:cubicBezTo>
                      <a:cubicBezTo>
                        <a:pt x="409" y="198"/>
                        <a:pt x="409" y="197"/>
                        <a:pt x="408" y="196"/>
                      </a:cubicBezTo>
                      <a:cubicBezTo>
                        <a:pt x="408" y="196"/>
                        <a:pt x="408" y="195"/>
                        <a:pt x="408" y="195"/>
                      </a:cubicBezTo>
                      <a:cubicBezTo>
                        <a:pt x="407" y="194"/>
                        <a:pt x="407" y="193"/>
                        <a:pt x="407" y="191"/>
                      </a:cubicBezTo>
                      <a:cubicBezTo>
                        <a:pt x="406" y="191"/>
                        <a:pt x="406" y="191"/>
                        <a:pt x="406" y="191"/>
                      </a:cubicBezTo>
                      <a:cubicBezTo>
                        <a:pt x="406" y="190"/>
                        <a:pt x="406" y="188"/>
                        <a:pt x="405" y="187"/>
                      </a:cubicBezTo>
                      <a:cubicBezTo>
                        <a:pt x="405" y="187"/>
                        <a:pt x="405" y="186"/>
                        <a:pt x="405" y="186"/>
                      </a:cubicBezTo>
                      <a:cubicBezTo>
                        <a:pt x="405" y="185"/>
                        <a:pt x="404" y="184"/>
                        <a:pt x="404" y="183"/>
                      </a:cubicBezTo>
                      <a:cubicBezTo>
                        <a:pt x="404" y="182"/>
                        <a:pt x="404" y="182"/>
                        <a:pt x="404" y="181"/>
                      </a:cubicBezTo>
                      <a:cubicBezTo>
                        <a:pt x="404" y="180"/>
                        <a:pt x="403" y="179"/>
                        <a:pt x="403" y="177"/>
                      </a:cubicBezTo>
                      <a:cubicBezTo>
                        <a:pt x="403" y="176"/>
                        <a:pt x="403" y="174"/>
                        <a:pt x="402" y="173"/>
                      </a:cubicBezTo>
                      <a:cubicBezTo>
                        <a:pt x="402" y="173"/>
                        <a:pt x="402" y="172"/>
                        <a:pt x="402" y="172"/>
                      </a:cubicBezTo>
                      <a:cubicBezTo>
                        <a:pt x="402" y="171"/>
                        <a:pt x="402" y="170"/>
                        <a:pt x="402" y="169"/>
                      </a:cubicBezTo>
                      <a:cubicBezTo>
                        <a:pt x="402" y="168"/>
                        <a:pt x="402" y="168"/>
                        <a:pt x="402" y="167"/>
                      </a:cubicBezTo>
                      <a:cubicBezTo>
                        <a:pt x="402" y="166"/>
                        <a:pt x="402" y="164"/>
                        <a:pt x="402" y="163"/>
                      </a:cubicBezTo>
                      <a:cubicBezTo>
                        <a:pt x="402" y="163"/>
                        <a:pt x="402" y="163"/>
                        <a:pt x="402" y="163"/>
                      </a:cubicBezTo>
                      <a:cubicBezTo>
                        <a:pt x="402" y="161"/>
                        <a:pt x="402" y="160"/>
                        <a:pt x="402" y="159"/>
                      </a:cubicBezTo>
                      <a:cubicBezTo>
                        <a:pt x="402" y="158"/>
                        <a:pt x="402" y="158"/>
                        <a:pt x="402" y="157"/>
                      </a:cubicBezTo>
                      <a:cubicBezTo>
                        <a:pt x="402" y="156"/>
                        <a:pt x="402" y="156"/>
                        <a:pt x="402" y="155"/>
                      </a:cubicBezTo>
                      <a:cubicBezTo>
                        <a:pt x="402" y="154"/>
                        <a:pt x="402" y="154"/>
                        <a:pt x="402" y="153"/>
                      </a:cubicBezTo>
                      <a:cubicBezTo>
                        <a:pt x="402" y="152"/>
                        <a:pt x="402" y="151"/>
                        <a:pt x="403" y="149"/>
                      </a:cubicBezTo>
                      <a:cubicBezTo>
                        <a:pt x="403" y="149"/>
                        <a:pt x="403" y="149"/>
                        <a:pt x="403" y="149"/>
                      </a:cubicBezTo>
                      <a:cubicBezTo>
                        <a:pt x="403" y="143"/>
                        <a:pt x="405" y="138"/>
                        <a:pt x="406" y="132"/>
                      </a:cubicBezTo>
                      <a:cubicBezTo>
                        <a:pt x="407" y="131"/>
                        <a:pt x="407" y="130"/>
                        <a:pt x="408" y="129"/>
                      </a:cubicBezTo>
                      <a:cubicBezTo>
                        <a:pt x="408" y="129"/>
                        <a:pt x="408" y="129"/>
                        <a:pt x="408" y="129"/>
                      </a:cubicBezTo>
                      <a:cubicBezTo>
                        <a:pt x="408" y="128"/>
                        <a:pt x="409" y="127"/>
                        <a:pt x="409" y="126"/>
                      </a:cubicBezTo>
                      <a:cubicBezTo>
                        <a:pt x="409" y="126"/>
                        <a:pt x="409" y="126"/>
                        <a:pt x="409" y="126"/>
                      </a:cubicBezTo>
                      <a:cubicBezTo>
                        <a:pt x="410" y="123"/>
                        <a:pt x="412" y="120"/>
                        <a:pt x="413" y="117"/>
                      </a:cubicBezTo>
                      <a:cubicBezTo>
                        <a:pt x="413" y="117"/>
                        <a:pt x="414" y="116"/>
                        <a:pt x="414" y="116"/>
                      </a:cubicBezTo>
                      <a:cubicBezTo>
                        <a:pt x="414" y="115"/>
                        <a:pt x="415" y="114"/>
                        <a:pt x="415" y="114"/>
                      </a:cubicBezTo>
                      <a:cubicBezTo>
                        <a:pt x="415" y="113"/>
                        <a:pt x="415" y="113"/>
                        <a:pt x="416" y="113"/>
                      </a:cubicBezTo>
                      <a:cubicBezTo>
                        <a:pt x="418" y="109"/>
                        <a:pt x="420" y="106"/>
                        <a:pt x="423" y="102"/>
                      </a:cubicBezTo>
                      <a:cubicBezTo>
                        <a:pt x="423" y="102"/>
                        <a:pt x="423" y="102"/>
                        <a:pt x="424" y="102"/>
                      </a:cubicBezTo>
                      <a:cubicBezTo>
                        <a:pt x="424" y="101"/>
                        <a:pt x="425" y="100"/>
                        <a:pt x="426" y="99"/>
                      </a:cubicBezTo>
                      <a:cubicBezTo>
                        <a:pt x="426" y="99"/>
                        <a:pt x="426" y="99"/>
                        <a:pt x="426" y="99"/>
                      </a:cubicBezTo>
                      <a:cubicBezTo>
                        <a:pt x="428" y="97"/>
                        <a:pt x="431" y="94"/>
                        <a:pt x="433" y="92"/>
                      </a:cubicBezTo>
                      <a:cubicBezTo>
                        <a:pt x="433" y="92"/>
                        <a:pt x="433" y="92"/>
                        <a:pt x="433" y="92"/>
                      </a:cubicBezTo>
                      <a:cubicBezTo>
                        <a:pt x="434" y="91"/>
                        <a:pt x="435" y="90"/>
                        <a:pt x="436" y="90"/>
                      </a:cubicBezTo>
                      <a:cubicBezTo>
                        <a:pt x="436" y="90"/>
                        <a:pt x="436" y="89"/>
                        <a:pt x="436" y="89"/>
                      </a:cubicBezTo>
                      <a:cubicBezTo>
                        <a:pt x="437" y="89"/>
                        <a:pt x="438" y="88"/>
                        <a:pt x="439" y="87"/>
                      </a:cubicBezTo>
                      <a:cubicBezTo>
                        <a:pt x="443" y="84"/>
                        <a:pt x="448" y="81"/>
                        <a:pt x="453" y="78"/>
                      </a:cubicBezTo>
                      <a:cubicBezTo>
                        <a:pt x="454" y="78"/>
                        <a:pt x="456" y="77"/>
                        <a:pt x="457" y="77"/>
                      </a:cubicBezTo>
                      <a:cubicBezTo>
                        <a:pt x="457" y="76"/>
                        <a:pt x="458" y="76"/>
                        <a:pt x="458" y="76"/>
                      </a:cubicBezTo>
                      <a:cubicBezTo>
                        <a:pt x="459" y="76"/>
                        <a:pt x="460" y="75"/>
                        <a:pt x="461" y="75"/>
                      </a:cubicBezTo>
                      <a:cubicBezTo>
                        <a:pt x="461" y="75"/>
                        <a:pt x="462" y="74"/>
                        <a:pt x="462" y="74"/>
                      </a:cubicBezTo>
                      <a:cubicBezTo>
                        <a:pt x="463" y="74"/>
                        <a:pt x="465" y="73"/>
                        <a:pt x="466" y="73"/>
                      </a:cubicBezTo>
                      <a:cubicBezTo>
                        <a:pt x="466" y="73"/>
                        <a:pt x="466" y="73"/>
                        <a:pt x="466" y="73"/>
                      </a:cubicBezTo>
                      <a:cubicBezTo>
                        <a:pt x="467" y="72"/>
                        <a:pt x="469" y="72"/>
                        <a:pt x="470" y="72"/>
                      </a:cubicBezTo>
                      <a:cubicBezTo>
                        <a:pt x="471" y="72"/>
                        <a:pt x="471" y="71"/>
                        <a:pt x="471" y="71"/>
                      </a:cubicBezTo>
                      <a:cubicBezTo>
                        <a:pt x="472" y="71"/>
                        <a:pt x="473" y="71"/>
                        <a:pt x="474" y="71"/>
                      </a:cubicBezTo>
                      <a:cubicBezTo>
                        <a:pt x="475" y="71"/>
                        <a:pt x="475" y="70"/>
                        <a:pt x="476" y="70"/>
                      </a:cubicBezTo>
                      <a:cubicBezTo>
                        <a:pt x="477" y="70"/>
                        <a:pt x="479" y="70"/>
                        <a:pt x="480" y="70"/>
                      </a:cubicBezTo>
                      <a:cubicBezTo>
                        <a:pt x="481" y="69"/>
                        <a:pt x="483" y="69"/>
                        <a:pt x="484" y="69"/>
                      </a:cubicBezTo>
                      <a:cubicBezTo>
                        <a:pt x="485" y="69"/>
                        <a:pt x="485" y="69"/>
                        <a:pt x="486" y="69"/>
                      </a:cubicBezTo>
                      <a:cubicBezTo>
                        <a:pt x="487" y="69"/>
                        <a:pt x="488" y="69"/>
                        <a:pt x="489" y="69"/>
                      </a:cubicBezTo>
                      <a:cubicBezTo>
                        <a:pt x="489" y="68"/>
                        <a:pt x="490" y="68"/>
                        <a:pt x="490" y="68"/>
                      </a:cubicBezTo>
                      <a:cubicBezTo>
                        <a:pt x="491" y="68"/>
                        <a:pt x="493" y="68"/>
                        <a:pt x="494" y="68"/>
                      </a:cubicBezTo>
                      <a:cubicBezTo>
                        <a:pt x="494" y="68"/>
                        <a:pt x="494" y="68"/>
                        <a:pt x="495" y="68"/>
                      </a:cubicBezTo>
                      <a:cubicBezTo>
                        <a:pt x="496" y="68"/>
                        <a:pt x="497" y="68"/>
                        <a:pt x="498" y="68"/>
                      </a:cubicBezTo>
                      <a:cubicBezTo>
                        <a:pt x="499" y="68"/>
                        <a:pt x="499" y="68"/>
                        <a:pt x="500" y="68"/>
                      </a:cubicBezTo>
                      <a:cubicBezTo>
                        <a:pt x="501" y="68"/>
                        <a:pt x="502" y="68"/>
                        <a:pt x="503" y="69"/>
                      </a:cubicBezTo>
                      <a:cubicBezTo>
                        <a:pt x="503" y="69"/>
                        <a:pt x="504" y="69"/>
                        <a:pt x="504" y="69"/>
                      </a:cubicBezTo>
                      <a:cubicBezTo>
                        <a:pt x="505" y="69"/>
                        <a:pt x="507" y="69"/>
                        <a:pt x="508" y="69"/>
                      </a:cubicBezTo>
                      <a:cubicBezTo>
                        <a:pt x="514" y="70"/>
                        <a:pt x="519" y="71"/>
                        <a:pt x="525" y="73"/>
                      </a:cubicBezTo>
                      <a:cubicBezTo>
                        <a:pt x="526" y="73"/>
                        <a:pt x="527" y="74"/>
                        <a:pt x="528" y="74"/>
                      </a:cubicBezTo>
                      <a:cubicBezTo>
                        <a:pt x="528" y="74"/>
                        <a:pt x="528" y="74"/>
                        <a:pt x="528" y="74"/>
                      </a:cubicBezTo>
                      <a:cubicBezTo>
                        <a:pt x="529" y="75"/>
                        <a:pt x="530" y="75"/>
                        <a:pt x="531" y="75"/>
                      </a:cubicBezTo>
                      <a:cubicBezTo>
                        <a:pt x="531" y="75"/>
                        <a:pt x="532" y="76"/>
                        <a:pt x="532" y="76"/>
                      </a:cubicBezTo>
                      <a:cubicBezTo>
                        <a:pt x="535" y="77"/>
                        <a:pt x="538" y="78"/>
                        <a:pt x="541" y="80"/>
                      </a:cubicBezTo>
                      <a:cubicBezTo>
                        <a:pt x="541" y="80"/>
                        <a:pt x="541" y="80"/>
                        <a:pt x="541" y="80"/>
                      </a:cubicBezTo>
                      <a:cubicBezTo>
                        <a:pt x="542" y="81"/>
                        <a:pt x="543" y="81"/>
                        <a:pt x="544" y="82"/>
                      </a:cubicBezTo>
                      <a:cubicBezTo>
                        <a:pt x="544" y="82"/>
                        <a:pt x="544" y="82"/>
                        <a:pt x="544" y="82"/>
                      </a:cubicBezTo>
                      <a:cubicBezTo>
                        <a:pt x="548" y="84"/>
                        <a:pt x="552" y="87"/>
                        <a:pt x="555" y="90"/>
                      </a:cubicBezTo>
                      <a:cubicBezTo>
                        <a:pt x="555" y="90"/>
                        <a:pt x="555" y="90"/>
                        <a:pt x="556" y="90"/>
                      </a:cubicBezTo>
                      <a:cubicBezTo>
                        <a:pt x="556" y="91"/>
                        <a:pt x="557" y="92"/>
                        <a:pt x="558" y="92"/>
                      </a:cubicBezTo>
                      <a:cubicBezTo>
                        <a:pt x="558" y="92"/>
                        <a:pt x="558" y="92"/>
                        <a:pt x="558" y="93"/>
                      </a:cubicBezTo>
                      <a:cubicBezTo>
                        <a:pt x="561" y="95"/>
                        <a:pt x="563" y="97"/>
                        <a:pt x="565" y="100"/>
                      </a:cubicBezTo>
                      <a:cubicBezTo>
                        <a:pt x="565" y="100"/>
                        <a:pt x="565" y="100"/>
                        <a:pt x="565" y="100"/>
                      </a:cubicBezTo>
                      <a:cubicBezTo>
                        <a:pt x="566" y="101"/>
                        <a:pt x="567" y="101"/>
                        <a:pt x="567" y="102"/>
                      </a:cubicBezTo>
                      <a:cubicBezTo>
                        <a:pt x="568" y="102"/>
                        <a:pt x="568" y="103"/>
                        <a:pt x="568" y="103"/>
                      </a:cubicBezTo>
                      <a:cubicBezTo>
                        <a:pt x="569" y="104"/>
                        <a:pt x="569" y="104"/>
                        <a:pt x="570" y="105"/>
                      </a:cubicBezTo>
                      <a:cubicBezTo>
                        <a:pt x="573" y="110"/>
                        <a:pt x="576" y="115"/>
                        <a:pt x="579" y="120"/>
                      </a:cubicBezTo>
                      <a:cubicBezTo>
                        <a:pt x="580" y="121"/>
                        <a:pt x="580" y="122"/>
                        <a:pt x="581" y="123"/>
                      </a:cubicBezTo>
                      <a:cubicBezTo>
                        <a:pt x="581" y="124"/>
                        <a:pt x="581" y="124"/>
                        <a:pt x="581" y="125"/>
                      </a:cubicBezTo>
                      <a:cubicBezTo>
                        <a:pt x="582" y="126"/>
                        <a:pt x="582" y="127"/>
                        <a:pt x="582" y="127"/>
                      </a:cubicBezTo>
                      <a:cubicBezTo>
                        <a:pt x="583" y="128"/>
                        <a:pt x="583" y="128"/>
                        <a:pt x="583" y="129"/>
                      </a:cubicBezTo>
                      <a:cubicBezTo>
                        <a:pt x="583" y="130"/>
                        <a:pt x="584" y="131"/>
                        <a:pt x="584" y="132"/>
                      </a:cubicBezTo>
                      <a:cubicBezTo>
                        <a:pt x="584" y="132"/>
                        <a:pt x="584" y="133"/>
                        <a:pt x="584" y="133"/>
                      </a:cubicBezTo>
                      <a:cubicBezTo>
                        <a:pt x="585" y="134"/>
                        <a:pt x="585" y="135"/>
                        <a:pt x="585" y="137"/>
                      </a:cubicBezTo>
                      <a:lnTo>
                        <a:pt x="586" y="138"/>
                      </a:lnTo>
                      <a:cubicBezTo>
                        <a:pt x="586" y="139"/>
                        <a:pt x="586" y="140"/>
                        <a:pt x="587" y="141"/>
                      </a:cubicBezTo>
                      <a:cubicBezTo>
                        <a:pt x="587" y="141"/>
                        <a:pt x="587" y="142"/>
                        <a:pt x="587" y="142"/>
                      </a:cubicBezTo>
                      <a:cubicBezTo>
                        <a:pt x="587" y="144"/>
                        <a:pt x="587" y="145"/>
                        <a:pt x="588" y="147"/>
                      </a:cubicBezTo>
                      <a:cubicBezTo>
                        <a:pt x="588" y="148"/>
                        <a:pt x="588" y="149"/>
                        <a:pt x="588" y="151"/>
                      </a:cubicBezTo>
                      <a:close/>
                      <a:moveTo>
                        <a:pt x="657" y="163"/>
                      </a:moveTo>
                      <a:lnTo>
                        <a:pt x="648" y="108"/>
                      </a:lnTo>
                      <a:lnTo>
                        <a:pt x="616" y="114"/>
                      </a:lnTo>
                      <a:cubicBezTo>
                        <a:pt x="611" y="99"/>
                        <a:pt x="602" y="86"/>
                        <a:pt x="592" y="74"/>
                      </a:cubicBezTo>
                      <a:lnTo>
                        <a:pt x="611" y="48"/>
                      </a:lnTo>
                      <a:lnTo>
                        <a:pt x="565" y="16"/>
                      </a:lnTo>
                      <a:lnTo>
                        <a:pt x="547" y="42"/>
                      </a:lnTo>
                      <a:cubicBezTo>
                        <a:pt x="533" y="36"/>
                        <a:pt x="518" y="32"/>
                        <a:pt x="502" y="32"/>
                      </a:cubicBezTo>
                      <a:lnTo>
                        <a:pt x="497" y="0"/>
                      </a:lnTo>
                      <a:lnTo>
                        <a:pt x="442" y="9"/>
                      </a:lnTo>
                      <a:lnTo>
                        <a:pt x="447" y="41"/>
                      </a:lnTo>
                      <a:cubicBezTo>
                        <a:pt x="432" y="47"/>
                        <a:pt x="419" y="55"/>
                        <a:pt x="408" y="65"/>
                      </a:cubicBezTo>
                      <a:lnTo>
                        <a:pt x="382" y="47"/>
                      </a:lnTo>
                      <a:lnTo>
                        <a:pt x="350" y="92"/>
                      </a:lnTo>
                      <a:lnTo>
                        <a:pt x="376" y="110"/>
                      </a:lnTo>
                      <a:cubicBezTo>
                        <a:pt x="370" y="124"/>
                        <a:pt x="366" y="140"/>
                        <a:pt x="365" y="155"/>
                      </a:cubicBezTo>
                      <a:lnTo>
                        <a:pt x="334" y="161"/>
                      </a:lnTo>
                      <a:lnTo>
                        <a:pt x="343" y="215"/>
                      </a:lnTo>
                      <a:lnTo>
                        <a:pt x="374" y="210"/>
                      </a:lnTo>
                      <a:cubicBezTo>
                        <a:pt x="380" y="225"/>
                        <a:pt x="388" y="238"/>
                        <a:pt x="399" y="249"/>
                      </a:cubicBezTo>
                      <a:lnTo>
                        <a:pt x="380" y="275"/>
                      </a:lnTo>
                      <a:lnTo>
                        <a:pt x="425" y="308"/>
                      </a:lnTo>
                      <a:lnTo>
                        <a:pt x="444" y="282"/>
                      </a:lnTo>
                      <a:cubicBezTo>
                        <a:pt x="458" y="288"/>
                        <a:pt x="473" y="291"/>
                        <a:pt x="489" y="292"/>
                      </a:cubicBezTo>
                      <a:lnTo>
                        <a:pt x="494" y="324"/>
                      </a:lnTo>
                      <a:lnTo>
                        <a:pt x="549" y="315"/>
                      </a:lnTo>
                      <a:lnTo>
                        <a:pt x="544" y="283"/>
                      </a:lnTo>
                      <a:cubicBezTo>
                        <a:pt x="558" y="277"/>
                        <a:pt x="571" y="269"/>
                        <a:pt x="583" y="258"/>
                      </a:cubicBezTo>
                      <a:lnTo>
                        <a:pt x="609" y="277"/>
                      </a:lnTo>
                      <a:lnTo>
                        <a:pt x="641" y="232"/>
                      </a:lnTo>
                      <a:lnTo>
                        <a:pt x="615" y="213"/>
                      </a:lnTo>
                      <a:cubicBezTo>
                        <a:pt x="621" y="199"/>
                        <a:pt x="625" y="184"/>
                        <a:pt x="625" y="168"/>
                      </a:cubicBezTo>
                      <a:lnTo>
                        <a:pt x="657" y="163"/>
                      </a:lnTo>
                      <a:close/>
                      <a:moveTo>
                        <a:pt x="453" y="544"/>
                      </a:moveTo>
                      <a:cubicBezTo>
                        <a:pt x="453" y="545"/>
                        <a:pt x="453" y="546"/>
                        <a:pt x="453" y="547"/>
                      </a:cubicBezTo>
                      <a:cubicBezTo>
                        <a:pt x="452" y="548"/>
                        <a:pt x="452" y="550"/>
                        <a:pt x="452" y="552"/>
                      </a:cubicBezTo>
                      <a:cubicBezTo>
                        <a:pt x="452" y="553"/>
                        <a:pt x="451" y="554"/>
                        <a:pt x="451" y="554"/>
                      </a:cubicBezTo>
                      <a:cubicBezTo>
                        <a:pt x="451" y="557"/>
                        <a:pt x="450" y="559"/>
                        <a:pt x="450" y="562"/>
                      </a:cubicBezTo>
                      <a:cubicBezTo>
                        <a:pt x="450" y="562"/>
                        <a:pt x="450" y="562"/>
                        <a:pt x="449" y="562"/>
                      </a:cubicBezTo>
                      <a:cubicBezTo>
                        <a:pt x="449" y="565"/>
                        <a:pt x="448" y="567"/>
                        <a:pt x="448" y="569"/>
                      </a:cubicBezTo>
                      <a:cubicBezTo>
                        <a:pt x="447" y="570"/>
                        <a:pt x="447" y="570"/>
                        <a:pt x="447" y="571"/>
                      </a:cubicBezTo>
                      <a:cubicBezTo>
                        <a:pt x="447" y="573"/>
                        <a:pt x="446" y="575"/>
                        <a:pt x="445" y="576"/>
                      </a:cubicBezTo>
                      <a:cubicBezTo>
                        <a:pt x="445" y="577"/>
                        <a:pt x="445" y="578"/>
                        <a:pt x="445" y="579"/>
                      </a:cubicBezTo>
                      <a:cubicBezTo>
                        <a:pt x="440" y="591"/>
                        <a:pt x="435" y="602"/>
                        <a:pt x="428" y="612"/>
                      </a:cubicBezTo>
                      <a:cubicBezTo>
                        <a:pt x="427" y="614"/>
                        <a:pt x="426" y="616"/>
                        <a:pt x="425" y="617"/>
                      </a:cubicBezTo>
                      <a:cubicBezTo>
                        <a:pt x="424" y="617"/>
                        <a:pt x="424" y="618"/>
                        <a:pt x="424" y="618"/>
                      </a:cubicBezTo>
                      <a:cubicBezTo>
                        <a:pt x="423" y="620"/>
                        <a:pt x="422" y="621"/>
                        <a:pt x="421" y="623"/>
                      </a:cubicBezTo>
                      <a:cubicBezTo>
                        <a:pt x="421" y="623"/>
                        <a:pt x="420" y="623"/>
                        <a:pt x="420" y="623"/>
                      </a:cubicBezTo>
                      <a:cubicBezTo>
                        <a:pt x="417" y="628"/>
                        <a:pt x="413" y="632"/>
                        <a:pt x="409" y="637"/>
                      </a:cubicBezTo>
                      <a:cubicBezTo>
                        <a:pt x="409" y="637"/>
                        <a:pt x="409" y="637"/>
                        <a:pt x="408" y="637"/>
                      </a:cubicBezTo>
                      <a:cubicBezTo>
                        <a:pt x="407" y="639"/>
                        <a:pt x="406" y="640"/>
                        <a:pt x="404" y="641"/>
                      </a:cubicBezTo>
                      <a:cubicBezTo>
                        <a:pt x="404" y="641"/>
                        <a:pt x="404" y="642"/>
                        <a:pt x="404" y="642"/>
                      </a:cubicBezTo>
                      <a:cubicBezTo>
                        <a:pt x="398" y="648"/>
                        <a:pt x="392" y="653"/>
                        <a:pt x="386" y="657"/>
                      </a:cubicBezTo>
                      <a:cubicBezTo>
                        <a:pt x="385" y="657"/>
                        <a:pt x="385" y="658"/>
                        <a:pt x="385" y="658"/>
                      </a:cubicBezTo>
                      <a:cubicBezTo>
                        <a:pt x="383" y="659"/>
                        <a:pt x="382" y="660"/>
                        <a:pt x="380" y="661"/>
                      </a:cubicBezTo>
                      <a:cubicBezTo>
                        <a:pt x="380" y="661"/>
                        <a:pt x="379" y="661"/>
                        <a:pt x="379" y="662"/>
                      </a:cubicBezTo>
                      <a:cubicBezTo>
                        <a:pt x="374" y="665"/>
                        <a:pt x="369" y="668"/>
                        <a:pt x="364" y="670"/>
                      </a:cubicBezTo>
                      <a:cubicBezTo>
                        <a:pt x="364" y="671"/>
                        <a:pt x="364" y="671"/>
                        <a:pt x="363" y="671"/>
                      </a:cubicBezTo>
                      <a:cubicBezTo>
                        <a:pt x="362" y="672"/>
                        <a:pt x="360" y="672"/>
                        <a:pt x="358" y="673"/>
                      </a:cubicBezTo>
                      <a:cubicBezTo>
                        <a:pt x="358" y="673"/>
                        <a:pt x="358" y="674"/>
                        <a:pt x="357" y="674"/>
                      </a:cubicBezTo>
                      <a:cubicBezTo>
                        <a:pt x="356" y="675"/>
                        <a:pt x="354" y="675"/>
                        <a:pt x="352" y="676"/>
                      </a:cubicBezTo>
                      <a:cubicBezTo>
                        <a:pt x="343" y="680"/>
                        <a:pt x="333" y="683"/>
                        <a:pt x="323" y="685"/>
                      </a:cubicBezTo>
                      <a:cubicBezTo>
                        <a:pt x="321" y="686"/>
                        <a:pt x="318" y="686"/>
                        <a:pt x="316" y="687"/>
                      </a:cubicBezTo>
                      <a:cubicBezTo>
                        <a:pt x="315" y="687"/>
                        <a:pt x="314" y="687"/>
                        <a:pt x="313" y="687"/>
                      </a:cubicBezTo>
                      <a:cubicBezTo>
                        <a:pt x="312" y="687"/>
                        <a:pt x="310" y="688"/>
                        <a:pt x="308" y="688"/>
                      </a:cubicBezTo>
                      <a:cubicBezTo>
                        <a:pt x="307" y="688"/>
                        <a:pt x="307" y="688"/>
                        <a:pt x="306" y="688"/>
                      </a:cubicBezTo>
                      <a:cubicBezTo>
                        <a:pt x="304" y="688"/>
                        <a:pt x="301" y="689"/>
                        <a:pt x="299" y="689"/>
                      </a:cubicBezTo>
                      <a:cubicBezTo>
                        <a:pt x="299" y="689"/>
                        <a:pt x="299" y="689"/>
                        <a:pt x="298" y="689"/>
                      </a:cubicBezTo>
                      <a:cubicBezTo>
                        <a:pt x="296" y="689"/>
                        <a:pt x="293" y="689"/>
                        <a:pt x="291" y="689"/>
                      </a:cubicBezTo>
                      <a:cubicBezTo>
                        <a:pt x="290" y="689"/>
                        <a:pt x="289" y="689"/>
                        <a:pt x="289" y="689"/>
                      </a:cubicBezTo>
                      <a:cubicBezTo>
                        <a:pt x="287" y="689"/>
                        <a:pt x="285" y="689"/>
                        <a:pt x="283" y="689"/>
                      </a:cubicBezTo>
                      <a:cubicBezTo>
                        <a:pt x="282" y="689"/>
                        <a:pt x="281" y="689"/>
                        <a:pt x="281" y="689"/>
                      </a:cubicBezTo>
                      <a:cubicBezTo>
                        <a:pt x="278" y="689"/>
                        <a:pt x="276" y="689"/>
                        <a:pt x="273" y="689"/>
                      </a:cubicBezTo>
                      <a:cubicBezTo>
                        <a:pt x="270" y="688"/>
                        <a:pt x="268" y="688"/>
                        <a:pt x="265" y="688"/>
                      </a:cubicBezTo>
                      <a:cubicBezTo>
                        <a:pt x="265" y="688"/>
                        <a:pt x="264" y="687"/>
                        <a:pt x="263" y="687"/>
                      </a:cubicBezTo>
                      <a:cubicBezTo>
                        <a:pt x="261" y="687"/>
                        <a:pt x="259" y="687"/>
                        <a:pt x="257" y="686"/>
                      </a:cubicBezTo>
                      <a:cubicBezTo>
                        <a:pt x="257" y="686"/>
                        <a:pt x="256" y="686"/>
                        <a:pt x="255" y="686"/>
                      </a:cubicBezTo>
                      <a:cubicBezTo>
                        <a:pt x="253" y="686"/>
                        <a:pt x="250" y="685"/>
                        <a:pt x="248" y="684"/>
                      </a:cubicBezTo>
                      <a:cubicBezTo>
                        <a:pt x="248" y="684"/>
                        <a:pt x="247" y="684"/>
                        <a:pt x="247" y="684"/>
                      </a:cubicBezTo>
                      <a:cubicBezTo>
                        <a:pt x="245" y="684"/>
                        <a:pt x="243" y="683"/>
                        <a:pt x="241" y="683"/>
                      </a:cubicBezTo>
                      <a:cubicBezTo>
                        <a:pt x="240" y="682"/>
                        <a:pt x="239" y="682"/>
                        <a:pt x="238" y="682"/>
                      </a:cubicBezTo>
                      <a:cubicBezTo>
                        <a:pt x="237" y="681"/>
                        <a:pt x="235" y="681"/>
                        <a:pt x="233" y="680"/>
                      </a:cubicBezTo>
                      <a:cubicBezTo>
                        <a:pt x="233" y="680"/>
                        <a:pt x="232" y="680"/>
                        <a:pt x="231" y="679"/>
                      </a:cubicBezTo>
                      <a:cubicBezTo>
                        <a:pt x="229" y="679"/>
                        <a:pt x="226" y="678"/>
                        <a:pt x="224" y="677"/>
                      </a:cubicBezTo>
                      <a:cubicBezTo>
                        <a:pt x="215" y="673"/>
                        <a:pt x="206" y="668"/>
                        <a:pt x="197" y="663"/>
                      </a:cubicBezTo>
                      <a:cubicBezTo>
                        <a:pt x="196" y="662"/>
                        <a:pt x="194" y="661"/>
                        <a:pt x="192" y="660"/>
                      </a:cubicBezTo>
                      <a:cubicBezTo>
                        <a:pt x="192" y="659"/>
                        <a:pt x="192" y="659"/>
                        <a:pt x="191" y="659"/>
                      </a:cubicBezTo>
                      <a:cubicBezTo>
                        <a:pt x="190" y="658"/>
                        <a:pt x="188" y="657"/>
                        <a:pt x="187" y="656"/>
                      </a:cubicBezTo>
                      <a:cubicBezTo>
                        <a:pt x="187" y="655"/>
                        <a:pt x="187" y="655"/>
                        <a:pt x="186" y="655"/>
                      </a:cubicBezTo>
                      <a:cubicBezTo>
                        <a:pt x="182" y="652"/>
                        <a:pt x="177" y="648"/>
                        <a:pt x="173" y="644"/>
                      </a:cubicBezTo>
                      <a:cubicBezTo>
                        <a:pt x="173" y="644"/>
                        <a:pt x="172" y="643"/>
                        <a:pt x="172" y="643"/>
                      </a:cubicBezTo>
                      <a:cubicBezTo>
                        <a:pt x="171" y="642"/>
                        <a:pt x="170" y="641"/>
                        <a:pt x="168" y="639"/>
                      </a:cubicBezTo>
                      <a:cubicBezTo>
                        <a:pt x="168" y="639"/>
                        <a:pt x="168" y="639"/>
                        <a:pt x="167" y="638"/>
                      </a:cubicBezTo>
                      <a:cubicBezTo>
                        <a:pt x="162" y="633"/>
                        <a:pt x="157" y="627"/>
                        <a:pt x="152" y="620"/>
                      </a:cubicBezTo>
                      <a:cubicBezTo>
                        <a:pt x="152" y="620"/>
                        <a:pt x="152" y="620"/>
                        <a:pt x="151" y="619"/>
                      </a:cubicBezTo>
                      <a:cubicBezTo>
                        <a:pt x="150" y="618"/>
                        <a:pt x="149" y="616"/>
                        <a:pt x="148" y="615"/>
                      </a:cubicBezTo>
                      <a:cubicBezTo>
                        <a:pt x="148" y="615"/>
                        <a:pt x="148" y="614"/>
                        <a:pt x="148" y="614"/>
                      </a:cubicBezTo>
                      <a:cubicBezTo>
                        <a:pt x="145" y="609"/>
                        <a:pt x="142" y="604"/>
                        <a:pt x="139" y="599"/>
                      </a:cubicBezTo>
                      <a:cubicBezTo>
                        <a:pt x="139" y="599"/>
                        <a:pt x="139" y="598"/>
                        <a:pt x="139" y="598"/>
                      </a:cubicBezTo>
                      <a:cubicBezTo>
                        <a:pt x="138" y="597"/>
                        <a:pt x="137" y="595"/>
                        <a:pt x="136" y="593"/>
                      </a:cubicBezTo>
                      <a:cubicBezTo>
                        <a:pt x="136" y="593"/>
                        <a:pt x="136" y="592"/>
                        <a:pt x="136" y="592"/>
                      </a:cubicBezTo>
                      <a:cubicBezTo>
                        <a:pt x="135" y="590"/>
                        <a:pt x="134" y="589"/>
                        <a:pt x="133" y="587"/>
                      </a:cubicBezTo>
                      <a:cubicBezTo>
                        <a:pt x="129" y="575"/>
                        <a:pt x="125" y="563"/>
                        <a:pt x="123" y="551"/>
                      </a:cubicBezTo>
                      <a:cubicBezTo>
                        <a:pt x="123" y="550"/>
                        <a:pt x="122" y="549"/>
                        <a:pt x="122" y="548"/>
                      </a:cubicBezTo>
                      <a:cubicBezTo>
                        <a:pt x="122" y="547"/>
                        <a:pt x="122" y="545"/>
                        <a:pt x="122" y="543"/>
                      </a:cubicBezTo>
                      <a:cubicBezTo>
                        <a:pt x="122" y="542"/>
                        <a:pt x="121" y="541"/>
                        <a:pt x="121" y="541"/>
                      </a:cubicBezTo>
                      <a:cubicBezTo>
                        <a:pt x="121" y="538"/>
                        <a:pt x="121" y="536"/>
                        <a:pt x="121" y="534"/>
                      </a:cubicBezTo>
                      <a:cubicBezTo>
                        <a:pt x="121" y="534"/>
                        <a:pt x="121" y="533"/>
                        <a:pt x="121" y="533"/>
                      </a:cubicBezTo>
                      <a:cubicBezTo>
                        <a:pt x="120" y="531"/>
                        <a:pt x="120" y="528"/>
                        <a:pt x="120" y="526"/>
                      </a:cubicBezTo>
                      <a:cubicBezTo>
                        <a:pt x="120" y="525"/>
                        <a:pt x="120" y="524"/>
                        <a:pt x="120" y="523"/>
                      </a:cubicBezTo>
                      <a:cubicBezTo>
                        <a:pt x="120" y="522"/>
                        <a:pt x="120" y="520"/>
                        <a:pt x="120" y="518"/>
                      </a:cubicBezTo>
                      <a:cubicBezTo>
                        <a:pt x="120" y="517"/>
                        <a:pt x="120" y="516"/>
                        <a:pt x="120" y="515"/>
                      </a:cubicBezTo>
                      <a:cubicBezTo>
                        <a:pt x="121" y="513"/>
                        <a:pt x="121" y="510"/>
                        <a:pt x="121" y="508"/>
                      </a:cubicBezTo>
                      <a:cubicBezTo>
                        <a:pt x="121" y="505"/>
                        <a:pt x="121" y="503"/>
                        <a:pt x="122" y="500"/>
                      </a:cubicBezTo>
                      <a:cubicBezTo>
                        <a:pt x="122" y="499"/>
                        <a:pt x="122" y="499"/>
                        <a:pt x="122" y="498"/>
                      </a:cubicBezTo>
                      <a:cubicBezTo>
                        <a:pt x="122" y="496"/>
                        <a:pt x="123" y="494"/>
                        <a:pt x="123" y="492"/>
                      </a:cubicBezTo>
                      <a:cubicBezTo>
                        <a:pt x="123" y="492"/>
                        <a:pt x="123" y="491"/>
                        <a:pt x="123" y="490"/>
                      </a:cubicBezTo>
                      <a:cubicBezTo>
                        <a:pt x="124" y="488"/>
                        <a:pt x="124" y="485"/>
                        <a:pt x="125" y="483"/>
                      </a:cubicBezTo>
                      <a:cubicBezTo>
                        <a:pt x="125" y="482"/>
                        <a:pt x="125" y="482"/>
                        <a:pt x="125" y="482"/>
                      </a:cubicBezTo>
                      <a:cubicBezTo>
                        <a:pt x="126" y="480"/>
                        <a:pt x="126" y="478"/>
                        <a:pt x="127" y="475"/>
                      </a:cubicBezTo>
                      <a:cubicBezTo>
                        <a:pt x="127" y="475"/>
                        <a:pt x="127" y="474"/>
                        <a:pt x="128" y="473"/>
                      </a:cubicBezTo>
                      <a:cubicBezTo>
                        <a:pt x="128" y="471"/>
                        <a:pt x="129" y="470"/>
                        <a:pt x="129" y="468"/>
                      </a:cubicBezTo>
                      <a:cubicBezTo>
                        <a:pt x="130" y="467"/>
                        <a:pt x="130" y="467"/>
                        <a:pt x="130" y="466"/>
                      </a:cubicBezTo>
                      <a:cubicBezTo>
                        <a:pt x="131" y="464"/>
                        <a:pt x="132" y="461"/>
                        <a:pt x="133" y="459"/>
                      </a:cubicBezTo>
                      <a:cubicBezTo>
                        <a:pt x="133" y="459"/>
                        <a:pt x="133" y="459"/>
                        <a:pt x="133" y="459"/>
                      </a:cubicBezTo>
                      <a:cubicBezTo>
                        <a:pt x="136" y="450"/>
                        <a:pt x="141" y="440"/>
                        <a:pt x="147" y="432"/>
                      </a:cubicBezTo>
                      <a:cubicBezTo>
                        <a:pt x="148" y="430"/>
                        <a:pt x="149" y="429"/>
                        <a:pt x="150" y="427"/>
                      </a:cubicBezTo>
                      <a:cubicBezTo>
                        <a:pt x="150" y="427"/>
                        <a:pt x="150" y="426"/>
                        <a:pt x="151" y="426"/>
                      </a:cubicBezTo>
                      <a:cubicBezTo>
                        <a:pt x="152" y="425"/>
                        <a:pt x="153" y="423"/>
                        <a:pt x="154" y="422"/>
                      </a:cubicBezTo>
                      <a:cubicBezTo>
                        <a:pt x="154" y="422"/>
                        <a:pt x="154" y="421"/>
                        <a:pt x="154" y="421"/>
                      </a:cubicBezTo>
                      <a:cubicBezTo>
                        <a:pt x="158" y="416"/>
                        <a:pt x="162" y="412"/>
                        <a:pt x="166" y="408"/>
                      </a:cubicBezTo>
                      <a:cubicBezTo>
                        <a:pt x="166" y="407"/>
                        <a:pt x="166" y="407"/>
                        <a:pt x="166" y="407"/>
                      </a:cubicBezTo>
                      <a:cubicBezTo>
                        <a:pt x="168" y="406"/>
                        <a:pt x="169" y="404"/>
                        <a:pt x="170" y="403"/>
                      </a:cubicBezTo>
                      <a:cubicBezTo>
                        <a:pt x="170" y="403"/>
                        <a:pt x="171" y="403"/>
                        <a:pt x="171" y="402"/>
                      </a:cubicBezTo>
                      <a:cubicBezTo>
                        <a:pt x="177" y="397"/>
                        <a:pt x="183" y="392"/>
                        <a:pt x="189" y="387"/>
                      </a:cubicBezTo>
                      <a:cubicBezTo>
                        <a:pt x="189" y="387"/>
                        <a:pt x="190" y="387"/>
                        <a:pt x="190" y="386"/>
                      </a:cubicBezTo>
                      <a:cubicBezTo>
                        <a:pt x="192" y="385"/>
                        <a:pt x="193" y="384"/>
                        <a:pt x="195" y="383"/>
                      </a:cubicBezTo>
                      <a:cubicBezTo>
                        <a:pt x="195" y="383"/>
                        <a:pt x="195" y="383"/>
                        <a:pt x="195" y="383"/>
                      </a:cubicBezTo>
                      <a:cubicBezTo>
                        <a:pt x="200" y="379"/>
                        <a:pt x="205" y="377"/>
                        <a:pt x="211" y="374"/>
                      </a:cubicBezTo>
                      <a:cubicBezTo>
                        <a:pt x="211" y="374"/>
                        <a:pt x="211" y="374"/>
                        <a:pt x="211" y="373"/>
                      </a:cubicBezTo>
                      <a:cubicBezTo>
                        <a:pt x="213" y="373"/>
                        <a:pt x="215" y="372"/>
                        <a:pt x="216" y="371"/>
                      </a:cubicBezTo>
                      <a:cubicBezTo>
                        <a:pt x="217" y="371"/>
                        <a:pt x="217" y="371"/>
                        <a:pt x="217" y="371"/>
                      </a:cubicBezTo>
                      <a:cubicBezTo>
                        <a:pt x="219" y="370"/>
                        <a:pt x="221" y="369"/>
                        <a:pt x="223" y="368"/>
                      </a:cubicBezTo>
                      <a:cubicBezTo>
                        <a:pt x="232" y="364"/>
                        <a:pt x="242" y="361"/>
                        <a:pt x="252" y="359"/>
                      </a:cubicBezTo>
                      <a:cubicBezTo>
                        <a:pt x="254" y="358"/>
                        <a:pt x="256" y="358"/>
                        <a:pt x="259" y="358"/>
                      </a:cubicBezTo>
                      <a:cubicBezTo>
                        <a:pt x="260" y="357"/>
                        <a:pt x="260" y="357"/>
                        <a:pt x="261" y="357"/>
                      </a:cubicBezTo>
                      <a:cubicBezTo>
                        <a:pt x="263" y="357"/>
                        <a:pt x="265" y="357"/>
                        <a:pt x="266" y="356"/>
                      </a:cubicBezTo>
                      <a:cubicBezTo>
                        <a:pt x="267" y="356"/>
                        <a:pt x="268" y="356"/>
                        <a:pt x="269" y="356"/>
                      </a:cubicBezTo>
                      <a:cubicBezTo>
                        <a:pt x="271" y="356"/>
                        <a:pt x="273" y="356"/>
                        <a:pt x="276" y="356"/>
                      </a:cubicBezTo>
                      <a:cubicBezTo>
                        <a:pt x="276" y="355"/>
                        <a:pt x="276" y="355"/>
                        <a:pt x="276" y="355"/>
                      </a:cubicBezTo>
                      <a:cubicBezTo>
                        <a:pt x="279" y="355"/>
                        <a:pt x="281" y="355"/>
                        <a:pt x="284" y="355"/>
                      </a:cubicBezTo>
                      <a:cubicBezTo>
                        <a:pt x="285" y="355"/>
                        <a:pt x="285" y="355"/>
                        <a:pt x="286" y="355"/>
                      </a:cubicBezTo>
                      <a:cubicBezTo>
                        <a:pt x="288" y="355"/>
                        <a:pt x="290" y="355"/>
                        <a:pt x="292" y="355"/>
                      </a:cubicBezTo>
                      <a:cubicBezTo>
                        <a:pt x="292" y="355"/>
                        <a:pt x="293" y="355"/>
                        <a:pt x="294" y="355"/>
                      </a:cubicBezTo>
                      <a:cubicBezTo>
                        <a:pt x="297" y="355"/>
                        <a:pt x="299" y="356"/>
                        <a:pt x="302" y="356"/>
                      </a:cubicBezTo>
                      <a:cubicBezTo>
                        <a:pt x="304" y="356"/>
                        <a:pt x="307" y="356"/>
                        <a:pt x="309" y="357"/>
                      </a:cubicBezTo>
                      <a:cubicBezTo>
                        <a:pt x="310" y="357"/>
                        <a:pt x="311" y="357"/>
                        <a:pt x="312" y="357"/>
                      </a:cubicBezTo>
                      <a:cubicBezTo>
                        <a:pt x="314" y="357"/>
                        <a:pt x="315" y="357"/>
                        <a:pt x="317" y="358"/>
                      </a:cubicBezTo>
                      <a:cubicBezTo>
                        <a:pt x="318" y="358"/>
                        <a:pt x="319" y="358"/>
                        <a:pt x="319" y="358"/>
                      </a:cubicBezTo>
                      <a:cubicBezTo>
                        <a:pt x="322" y="359"/>
                        <a:pt x="324" y="359"/>
                        <a:pt x="327" y="360"/>
                      </a:cubicBezTo>
                      <a:cubicBezTo>
                        <a:pt x="327" y="360"/>
                        <a:pt x="327" y="360"/>
                        <a:pt x="328" y="360"/>
                      </a:cubicBezTo>
                      <a:cubicBezTo>
                        <a:pt x="330" y="361"/>
                        <a:pt x="332" y="361"/>
                        <a:pt x="334" y="362"/>
                      </a:cubicBezTo>
                      <a:cubicBezTo>
                        <a:pt x="335" y="362"/>
                        <a:pt x="336" y="362"/>
                        <a:pt x="336" y="363"/>
                      </a:cubicBezTo>
                      <a:cubicBezTo>
                        <a:pt x="338" y="363"/>
                        <a:pt x="340" y="363"/>
                        <a:pt x="341" y="364"/>
                      </a:cubicBezTo>
                      <a:cubicBezTo>
                        <a:pt x="342" y="364"/>
                        <a:pt x="343" y="365"/>
                        <a:pt x="344" y="365"/>
                      </a:cubicBezTo>
                      <a:cubicBezTo>
                        <a:pt x="346" y="366"/>
                        <a:pt x="348" y="367"/>
                        <a:pt x="350" y="367"/>
                      </a:cubicBezTo>
                      <a:cubicBezTo>
                        <a:pt x="360" y="371"/>
                        <a:pt x="369" y="376"/>
                        <a:pt x="378" y="382"/>
                      </a:cubicBezTo>
                      <a:cubicBezTo>
                        <a:pt x="379" y="383"/>
                        <a:pt x="381" y="384"/>
                        <a:pt x="382" y="385"/>
                      </a:cubicBezTo>
                      <a:cubicBezTo>
                        <a:pt x="383" y="385"/>
                        <a:pt x="383" y="385"/>
                        <a:pt x="383" y="385"/>
                      </a:cubicBezTo>
                      <a:cubicBezTo>
                        <a:pt x="385" y="387"/>
                        <a:pt x="386" y="388"/>
                        <a:pt x="388" y="389"/>
                      </a:cubicBezTo>
                      <a:cubicBezTo>
                        <a:pt x="388" y="389"/>
                        <a:pt x="388" y="389"/>
                        <a:pt x="388" y="389"/>
                      </a:cubicBezTo>
                      <a:cubicBezTo>
                        <a:pt x="393" y="393"/>
                        <a:pt x="398" y="397"/>
                        <a:pt x="402" y="401"/>
                      </a:cubicBezTo>
                      <a:cubicBezTo>
                        <a:pt x="402" y="401"/>
                        <a:pt x="402" y="401"/>
                        <a:pt x="402" y="401"/>
                      </a:cubicBezTo>
                      <a:cubicBezTo>
                        <a:pt x="404" y="402"/>
                        <a:pt x="405" y="404"/>
                        <a:pt x="406" y="405"/>
                      </a:cubicBezTo>
                      <a:cubicBezTo>
                        <a:pt x="407" y="405"/>
                        <a:pt x="407" y="406"/>
                        <a:pt x="407" y="406"/>
                      </a:cubicBezTo>
                      <a:cubicBezTo>
                        <a:pt x="413" y="412"/>
                        <a:pt x="418" y="418"/>
                        <a:pt x="422" y="424"/>
                      </a:cubicBezTo>
                      <a:cubicBezTo>
                        <a:pt x="423" y="424"/>
                        <a:pt x="423" y="425"/>
                        <a:pt x="423" y="425"/>
                      </a:cubicBezTo>
                      <a:cubicBezTo>
                        <a:pt x="424" y="426"/>
                        <a:pt x="425" y="428"/>
                        <a:pt x="426" y="429"/>
                      </a:cubicBezTo>
                      <a:cubicBezTo>
                        <a:pt x="426" y="430"/>
                        <a:pt x="427" y="430"/>
                        <a:pt x="427" y="430"/>
                      </a:cubicBezTo>
                      <a:cubicBezTo>
                        <a:pt x="430" y="435"/>
                        <a:pt x="433" y="440"/>
                        <a:pt x="436" y="445"/>
                      </a:cubicBezTo>
                      <a:cubicBezTo>
                        <a:pt x="436" y="446"/>
                        <a:pt x="436" y="446"/>
                        <a:pt x="436" y="446"/>
                      </a:cubicBezTo>
                      <a:cubicBezTo>
                        <a:pt x="437" y="448"/>
                        <a:pt x="438" y="449"/>
                        <a:pt x="438" y="451"/>
                      </a:cubicBezTo>
                      <a:cubicBezTo>
                        <a:pt x="439" y="451"/>
                        <a:pt x="439" y="452"/>
                        <a:pt x="439" y="452"/>
                      </a:cubicBezTo>
                      <a:cubicBezTo>
                        <a:pt x="440" y="454"/>
                        <a:pt x="441" y="456"/>
                        <a:pt x="441" y="457"/>
                      </a:cubicBezTo>
                      <a:cubicBezTo>
                        <a:pt x="445" y="467"/>
                        <a:pt x="448" y="476"/>
                        <a:pt x="451" y="487"/>
                      </a:cubicBezTo>
                      <a:cubicBezTo>
                        <a:pt x="451" y="489"/>
                        <a:pt x="452" y="491"/>
                        <a:pt x="452" y="494"/>
                      </a:cubicBezTo>
                      <a:cubicBezTo>
                        <a:pt x="452" y="494"/>
                        <a:pt x="452" y="495"/>
                        <a:pt x="452" y="496"/>
                      </a:cubicBezTo>
                      <a:cubicBezTo>
                        <a:pt x="453" y="498"/>
                        <a:pt x="453" y="499"/>
                        <a:pt x="453" y="501"/>
                      </a:cubicBezTo>
                      <a:cubicBezTo>
                        <a:pt x="453" y="502"/>
                        <a:pt x="453" y="503"/>
                        <a:pt x="453" y="504"/>
                      </a:cubicBezTo>
                      <a:cubicBezTo>
                        <a:pt x="454" y="506"/>
                        <a:pt x="454" y="508"/>
                        <a:pt x="454" y="510"/>
                      </a:cubicBezTo>
                      <a:cubicBezTo>
                        <a:pt x="454" y="511"/>
                        <a:pt x="454" y="511"/>
                        <a:pt x="454" y="511"/>
                      </a:cubicBezTo>
                      <a:cubicBezTo>
                        <a:pt x="454" y="514"/>
                        <a:pt x="454" y="516"/>
                        <a:pt x="454" y="519"/>
                      </a:cubicBezTo>
                      <a:lnTo>
                        <a:pt x="454" y="521"/>
                      </a:lnTo>
                      <a:cubicBezTo>
                        <a:pt x="454" y="523"/>
                        <a:pt x="454" y="525"/>
                        <a:pt x="454" y="527"/>
                      </a:cubicBezTo>
                      <a:cubicBezTo>
                        <a:pt x="454" y="527"/>
                        <a:pt x="454" y="528"/>
                        <a:pt x="454" y="529"/>
                      </a:cubicBezTo>
                      <a:cubicBezTo>
                        <a:pt x="454" y="531"/>
                        <a:pt x="454" y="534"/>
                        <a:pt x="454" y="537"/>
                      </a:cubicBezTo>
                      <a:cubicBezTo>
                        <a:pt x="454" y="539"/>
                        <a:pt x="453" y="542"/>
                        <a:pt x="453" y="544"/>
                      </a:cubicBezTo>
                      <a:close/>
                      <a:moveTo>
                        <a:pt x="566" y="596"/>
                      </a:moveTo>
                      <a:lnTo>
                        <a:pt x="575" y="497"/>
                      </a:lnTo>
                      <a:lnTo>
                        <a:pt x="518" y="492"/>
                      </a:lnTo>
                      <a:cubicBezTo>
                        <a:pt x="514" y="464"/>
                        <a:pt x="506" y="438"/>
                        <a:pt x="493" y="414"/>
                      </a:cubicBezTo>
                      <a:lnTo>
                        <a:pt x="537" y="377"/>
                      </a:lnTo>
                      <a:lnTo>
                        <a:pt x="473" y="301"/>
                      </a:lnTo>
                      <a:lnTo>
                        <a:pt x="429" y="338"/>
                      </a:lnTo>
                      <a:cubicBezTo>
                        <a:pt x="408" y="321"/>
                        <a:pt x="383" y="308"/>
                        <a:pt x="356" y="300"/>
                      </a:cubicBezTo>
                      <a:lnTo>
                        <a:pt x="361" y="243"/>
                      </a:lnTo>
                      <a:lnTo>
                        <a:pt x="262" y="235"/>
                      </a:lnTo>
                      <a:lnTo>
                        <a:pt x="258" y="291"/>
                      </a:lnTo>
                      <a:cubicBezTo>
                        <a:pt x="230" y="295"/>
                        <a:pt x="203" y="304"/>
                        <a:pt x="179" y="316"/>
                      </a:cubicBezTo>
                      <a:lnTo>
                        <a:pt x="142" y="273"/>
                      </a:lnTo>
                      <a:lnTo>
                        <a:pt x="66" y="336"/>
                      </a:lnTo>
                      <a:lnTo>
                        <a:pt x="103" y="380"/>
                      </a:lnTo>
                      <a:cubicBezTo>
                        <a:pt x="87" y="402"/>
                        <a:pt x="73" y="426"/>
                        <a:pt x="65" y="453"/>
                      </a:cubicBezTo>
                      <a:lnTo>
                        <a:pt x="8" y="448"/>
                      </a:lnTo>
                      <a:lnTo>
                        <a:pt x="0" y="547"/>
                      </a:lnTo>
                      <a:lnTo>
                        <a:pt x="57" y="552"/>
                      </a:lnTo>
                      <a:cubicBezTo>
                        <a:pt x="60" y="580"/>
                        <a:pt x="69" y="606"/>
                        <a:pt x="82" y="631"/>
                      </a:cubicBezTo>
                      <a:lnTo>
                        <a:pt x="38" y="667"/>
                      </a:lnTo>
                      <a:lnTo>
                        <a:pt x="102" y="743"/>
                      </a:lnTo>
                      <a:lnTo>
                        <a:pt x="145" y="706"/>
                      </a:lnTo>
                      <a:cubicBezTo>
                        <a:pt x="167" y="723"/>
                        <a:pt x="192" y="736"/>
                        <a:pt x="219" y="744"/>
                      </a:cubicBezTo>
                      <a:lnTo>
                        <a:pt x="214" y="801"/>
                      </a:lnTo>
                      <a:lnTo>
                        <a:pt x="312" y="810"/>
                      </a:lnTo>
                      <a:lnTo>
                        <a:pt x="317" y="753"/>
                      </a:lnTo>
                      <a:cubicBezTo>
                        <a:pt x="345" y="749"/>
                        <a:pt x="372" y="741"/>
                        <a:pt x="396" y="728"/>
                      </a:cubicBezTo>
                      <a:lnTo>
                        <a:pt x="432" y="772"/>
                      </a:lnTo>
                      <a:lnTo>
                        <a:pt x="508" y="708"/>
                      </a:lnTo>
                      <a:lnTo>
                        <a:pt x="471" y="664"/>
                      </a:lnTo>
                      <a:cubicBezTo>
                        <a:pt x="488" y="643"/>
                        <a:pt x="501" y="618"/>
                        <a:pt x="509" y="591"/>
                      </a:cubicBezTo>
                      <a:lnTo>
                        <a:pt x="566" y="596"/>
                      </a:lnTo>
                      <a:close/>
                      <a:moveTo>
                        <a:pt x="863" y="462"/>
                      </a:moveTo>
                      <a:cubicBezTo>
                        <a:pt x="863" y="462"/>
                        <a:pt x="862" y="463"/>
                        <a:pt x="862" y="463"/>
                      </a:cubicBezTo>
                      <a:cubicBezTo>
                        <a:pt x="862" y="465"/>
                        <a:pt x="862" y="466"/>
                        <a:pt x="862" y="467"/>
                      </a:cubicBezTo>
                      <a:cubicBezTo>
                        <a:pt x="862" y="468"/>
                        <a:pt x="862" y="468"/>
                        <a:pt x="861" y="469"/>
                      </a:cubicBezTo>
                      <a:cubicBezTo>
                        <a:pt x="861" y="470"/>
                        <a:pt x="861" y="472"/>
                        <a:pt x="860" y="474"/>
                      </a:cubicBezTo>
                      <a:cubicBezTo>
                        <a:pt x="860" y="474"/>
                        <a:pt x="860" y="474"/>
                        <a:pt x="860" y="474"/>
                      </a:cubicBezTo>
                      <a:cubicBezTo>
                        <a:pt x="860" y="476"/>
                        <a:pt x="859" y="477"/>
                        <a:pt x="859" y="479"/>
                      </a:cubicBezTo>
                      <a:cubicBezTo>
                        <a:pt x="859" y="479"/>
                        <a:pt x="859" y="480"/>
                        <a:pt x="858" y="481"/>
                      </a:cubicBezTo>
                      <a:cubicBezTo>
                        <a:pt x="858" y="482"/>
                        <a:pt x="858" y="483"/>
                        <a:pt x="857" y="484"/>
                      </a:cubicBezTo>
                      <a:cubicBezTo>
                        <a:pt x="857" y="485"/>
                        <a:pt x="857" y="485"/>
                        <a:pt x="857" y="486"/>
                      </a:cubicBezTo>
                      <a:cubicBezTo>
                        <a:pt x="854" y="494"/>
                        <a:pt x="850" y="502"/>
                        <a:pt x="845" y="510"/>
                      </a:cubicBezTo>
                      <a:cubicBezTo>
                        <a:pt x="844" y="511"/>
                        <a:pt x="844" y="512"/>
                        <a:pt x="843" y="513"/>
                      </a:cubicBezTo>
                      <a:cubicBezTo>
                        <a:pt x="843" y="513"/>
                        <a:pt x="842" y="513"/>
                        <a:pt x="842" y="513"/>
                      </a:cubicBezTo>
                      <a:cubicBezTo>
                        <a:pt x="842" y="515"/>
                        <a:pt x="841" y="516"/>
                        <a:pt x="840" y="517"/>
                      </a:cubicBezTo>
                      <a:cubicBezTo>
                        <a:pt x="840" y="517"/>
                        <a:pt x="840" y="517"/>
                        <a:pt x="840" y="517"/>
                      </a:cubicBezTo>
                      <a:cubicBezTo>
                        <a:pt x="837" y="520"/>
                        <a:pt x="835" y="524"/>
                        <a:pt x="832" y="527"/>
                      </a:cubicBezTo>
                      <a:cubicBezTo>
                        <a:pt x="832" y="527"/>
                        <a:pt x="831" y="527"/>
                        <a:pt x="831" y="527"/>
                      </a:cubicBezTo>
                      <a:cubicBezTo>
                        <a:pt x="830" y="528"/>
                        <a:pt x="829" y="529"/>
                        <a:pt x="829" y="530"/>
                      </a:cubicBezTo>
                      <a:cubicBezTo>
                        <a:pt x="828" y="530"/>
                        <a:pt x="828" y="530"/>
                        <a:pt x="828" y="530"/>
                      </a:cubicBezTo>
                      <a:cubicBezTo>
                        <a:pt x="824" y="534"/>
                        <a:pt x="820" y="538"/>
                        <a:pt x="815" y="541"/>
                      </a:cubicBezTo>
                      <a:cubicBezTo>
                        <a:pt x="815" y="541"/>
                        <a:pt x="815" y="541"/>
                        <a:pt x="815" y="541"/>
                      </a:cubicBezTo>
                      <a:cubicBezTo>
                        <a:pt x="814" y="542"/>
                        <a:pt x="812" y="543"/>
                        <a:pt x="811" y="544"/>
                      </a:cubicBezTo>
                      <a:cubicBezTo>
                        <a:pt x="811" y="544"/>
                        <a:pt x="811" y="544"/>
                        <a:pt x="811" y="544"/>
                      </a:cubicBezTo>
                      <a:cubicBezTo>
                        <a:pt x="807" y="546"/>
                        <a:pt x="804" y="548"/>
                        <a:pt x="800" y="550"/>
                      </a:cubicBezTo>
                      <a:cubicBezTo>
                        <a:pt x="800" y="550"/>
                        <a:pt x="800" y="550"/>
                        <a:pt x="800" y="551"/>
                      </a:cubicBezTo>
                      <a:cubicBezTo>
                        <a:pt x="799" y="551"/>
                        <a:pt x="797" y="552"/>
                        <a:pt x="796" y="552"/>
                      </a:cubicBezTo>
                      <a:cubicBezTo>
                        <a:pt x="796" y="552"/>
                        <a:pt x="796" y="552"/>
                        <a:pt x="795" y="553"/>
                      </a:cubicBezTo>
                      <a:cubicBezTo>
                        <a:pt x="794" y="553"/>
                        <a:pt x="793" y="554"/>
                        <a:pt x="792" y="554"/>
                      </a:cubicBezTo>
                      <a:cubicBezTo>
                        <a:pt x="785" y="557"/>
                        <a:pt x="778" y="559"/>
                        <a:pt x="771" y="561"/>
                      </a:cubicBezTo>
                      <a:cubicBezTo>
                        <a:pt x="770" y="561"/>
                        <a:pt x="768" y="561"/>
                        <a:pt x="766" y="562"/>
                      </a:cubicBezTo>
                      <a:cubicBezTo>
                        <a:pt x="766" y="562"/>
                        <a:pt x="765" y="562"/>
                        <a:pt x="765" y="562"/>
                      </a:cubicBezTo>
                      <a:cubicBezTo>
                        <a:pt x="763" y="562"/>
                        <a:pt x="762" y="562"/>
                        <a:pt x="761" y="562"/>
                      </a:cubicBezTo>
                      <a:cubicBezTo>
                        <a:pt x="760" y="563"/>
                        <a:pt x="760" y="563"/>
                        <a:pt x="759" y="563"/>
                      </a:cubicBezTo>
                      <a:cubicBezTo>
                        <a:pt x="758" y="563"/>
                        <a:pt x="756" y="563"/>
                        <a:pt x="755" y="563"/>
                      </a:cubicBezTo>
                      <a:cubicBezTo>
                        <a:pt x="754" y="563"/>
                        <a:pt x="754" y="563"/>
                        <a:pt x="754" y="563"/>
                      </a:cubicBezTo>
                      <a:cubicBezTo>
                        <a:pt x="752" y="563"/>
                        <a:pt x="751" y="563"/>
                        <a:pt x="749" y="563"/>
                      </a:cubicBezTo>
                      <a:cubicBezTo>
                        <a:pt x="748" y="563"/>
                        <a:pt x="748" y="563"/>
                        <a:pt x="747" y="563"/>
                      </a:cubicBezTo>
                      <a:cubicBezTo>
                        <a:pt x="746" y="563"/>
                        <a:pt x="745" y="563"/>
                        <a:pt x="743" y="563"/>
                      </a:cubicBezTo>
                      <a:cubicBezTo>
                        <a:pt x="743" y="563"/>
                        <a:pt x="742" y="563"/>
                        <a:pt x="742" y="563"/>
                      </a:cubicBezTo>
                      <a:cubicBezTo>
                        <a:pt x="740" y="563"/>
                        <a:pt x="738" y="563"/>
                        <a:pt x="736" y="563"/>
                      </a:cubicBezTo>
                      <a:cubicBezTo>
                        <a:pt x="734" y="563"/>
                        <a:pt x="733" y="563"/>
                        <a:pt x="731" y="562"/>
                      </a:cubicBezTo>
                      <a:cubicBezTo>
                        <a:pt x="730" y="562"/>
                        <a:pt x="730" y="562"/>
                        <a:pt x="729" y="562"/>
                      </a:cubicBezTo>
                      <a:cubicBezTo>
                        <a:pt x="728" y="562"/>
                        <a:pt x="727" y="562"/>
                        <a:pt x="725" y="562"/>
                      </a:cubicBezTo>
                      <a:cubicBezTo>
                        <a:pt x="725" y="561"/>
                        <a:pt x="724" y="561"/>
                        <a:pt x="724" y="561"/>
                      </a:cubicBezTo>
                      <a:cubicBezTo>
                        <a:pt x="722" y="561"/>
                        <a:pt x="720" y="561"/>
                        <a:pt x="719" y="560"/>
                      </a:cubicBezTo>
                      <a:cubicBezTo>
                        <a:pt x="718" y="560"/>
                        <a:pt x="718" y="560"/>
                        <a:pt x="718" y="560"/>
                      </a:cubicBezTo>
                      <a:cubicBezTo>
                        <a:pt x="717" y="560"/>
                        <a:pt x="715" y="559"/>
                        <a:pt x="714" y="559"/>
                      </a:cubicBezTo>
                      <a:cubicBezTo>
                        <a:pt x="713" y="559"/>
                        <a:pt x="712" y="558"/>
                        <a:pt x="712" y="558"/>
                      </a:cubicBezTo>
                      <a:cubicBezTo>
                        <a:pt x="711" y="558"/>
                        <a:pt x="710" y="558"/>
                        <a:pt x="708" y="557"/>
                      </a:cubicBezTo>
                      <a:cubicBezTo>
                        <a:pt x="708" y="557"/>
                        <a:pt x="707" y="557"/>
                        <a:pt x="707" y="557"/>
                      </a:cubicBezTo>
                      <a:cubicBezTo>
                        <a:pt x="705" y="556"/>
                        <a:pt x="704" y="555"/>
                        <a:pt x="702" y="555"/>
                      </a:cubicBezTo>
                      <a:cubicBezTo>
                        <a:pt x="695" y="552"/>
                        <a:pt x="689" y="549"/>
                        <a:pt x="683" y="545"/>
                      </a:cubicBezTo>
                      <a:cubicBezTo>
                        <a:pt x="682" y="544"/>
                        <a:pt x="681" y="543"/>
                        <a:pt x="680" y="543"/>
                      </a:cubicBezTo>
                      <a:cubicBezTo>
                        <a:pt x="679" y="542"/>
                        <a:pt x="679" y="542"/>
                        <a:pt x="679" y="542"/>
                      </a:cubicBezTo>
                      <a:cubicBezTo>
                        <a:pt x="678" y="541"/>
                        <a:pt x="677" y="541"/>
                        <a:pt x="676" y="540"/>
                      </a:cubicBezTo>
                      <a:cubicBezTo>
                        <a:pt x="676" y="540"/>
                        <a:pt x="676" y="540"/>
                        <a:pt x="675" y="539"/>
                      </a:cubicBezTo>
                      <a:cubicBezTo>
                        <a:pt x="672" y="537"/>
                        <a:pt x="669" y="534"/>
                        <a:pt x="666" y="531"/>
                      </a:cubicBezTo>
                      <a:cubicBezTo>
                        <a:pt x="666" y="531"/>
                        <a:pt x="666" y="531"/>
                        <a:pt x="665" y="531"/>
                      </a:cubicBezTo>
                      <a:cubicBezTo>
                        <a:pt x="665" y="530"/>
                        <a:pt x="664" y="529"/>
                        <a:pt x="663" y="528"/>
                      </a:cubicBezTo>
                      <a:cubicBezTo>
                        <a:pt x="663" y="528"/>
                        <a:pt x="662" y="528"/>
                        <a:pt x="662" y="528"/>
                      </a:cubicBezTo>
                      <a:cubicBezTo>
                        <a:pt x="658" y="524"/>
                        <a:pt x="655" y="520"/>
                        <a:pt x="651" y="515"/>
                      </a:cubicBezTo>
                      <a:cubicBezTo>
                        <a:pt x="651" y="515"/>
                        <a:pt x="651" y="515"/>
                        <a:pt x="651" y="514"/>
                      </a:cubicBezTo>
                      <a:cubicBezTo>
                        <a:pt x="650" y="513"/>
                        <a:pt x="649" y="512"/>
                        <a:pt x="649" y="511"/>
                      </a:cubicBezTo>
                      <a:cubicBezTo>
                        <a:pt x="649" y="511"/>
                        <a:pt x="649" y="511"/>
                        <a:pt x="648" y="511"/>
                      </a:cubicBezTo>
                      <a:cubicBezTo>
                        <a:pt x="646" y="507"/>
                        <a:pt x="644" y="504"/>
                        <a:pt x="642" y="500"/>
                      </a:cubicBezTo>
                      <a:cubicBezTo>
                        <a:pt x="642" y="500"/>
                        <a:pt x="642" y="500"/>
                        <a:pt x="642" y="500"/>
                      </a:cubicBezTo>
                      <a:cubicBezTo>
                        <a:pt x="641" y="498"/>
                        <a:pt x="641" y="497"/>
                        <a:pt x="640" y="496"/>
                      </a:cubicBezTo>
                      <a:cubicBezTo>
                        <a:pt x="640" y="496"/>
                        <a:pt x="640" y="495"/>
                        <a:pt x="640" y="495"/>
                      </a:cubicBezTo>
                      <a:cubicBezTo>
                        <a:pt x="639" y="494"/>
                        <a:pt x="639" y="493"/>
                        <a:pt x="638" y="492"/>
                      </a:cubicBezTo>
                      <a:cubicBezTo>
                        <a:pt x="635" y="484"/>
                        <a:pt x="632" y="475"/>
                        <a:pt x="631" y="466"/>
                      </a:cubicBezTo>
                      <a:cubicBezTo>
                        <a:pt x="631" y="466"/>
                        <a:pt x="631" y="465"/>
                        <a:pt x="630" y="464"/>
                      </a:cubicBezTo>
                      <a:cubicBezTo>
                        <a:pt x="630" y="463"/>
                        <a:pt x="630" y="462"/>
                        <a:pt x="630" y="461"/>
                      </a:cubicBezTo>
                      <a:cubicBezTo>
                        <a:pt x="630" y="460"/>
                        <a:pt x="630" y="460"/>
                        <a:pt x="630" y="459"/>
                      </a:cubicBezTo>
                      <a:cubicBezTo>
                        <a:pt x="630" y="458"/>
                        <a:pt x="629" y="456"/>
                        <a:pt x="629" y="454"/>
                      </a:cubicBezTo>
                      <a:cubicBezTo>
                        <a:pt x="629" y="454"/>
                        <a:pt x="629" y="454"/>
                        <a:pt x="629" y="454"/>
                      </a:cubicBezTo>
                      <a:cubicBezTo>
                        <a:pt x="629" y="452"/>
                        <a:pt x="629" y="450"/>
                        <a:pt x="629" y="449"/>
                      </a:cubicBezTo>
                      <a:cubicBezTo>
                        <a:pt x="629" y="448"/>
                        <a:pt x="629" y="448"/>
                        <a:pt x="629" y="447"/>
                      </a:cubicBezTo>
                      <a:cubicBezTo>
                        <a:pt x="629" y="446"/>
                        <a:pt x="629" y="444"/>
                        <a:pt x="629" y="443"/>
                      </a:cubicBezTo>
                      <a:cubicBezTo>
                        <a:pt x="629" y="443"/>
                        <a:pt x="629" y="442"/>
                        <a:pt x="629" y="441"/>
                      </a:cubicBezTo>
                      <a:cubicBezTo>
                        <a:pt x="629" y="440"/>
                        <a:pt x="629" y="438"/>
                        <a:pt x="629" y="436"/>
                      </a:cubicBezTo>
                      <a:cubicBezTo>
                        <a:pt x="630" y="434"/>
                        <a:pt x="630" y="432"/>
                        <a:pt x="630" y="431"/>
                      </a:cubicBezTo>
                      <a:cubicBezTo>
                        <a:pt x="630" y="430"/>
                        <a:pt x="630" y="430"/>
                        <a:pt x="630" y="429"/>
                      </a:cubicBezTo>
                      <a:cubicBezTo>
                        <a:pt x="630" y="428"/>
                        <a:pt x="631" y="426"/>
                        <a:pt x="631" y="425"/>
                      </a:cubicBezTo>
                      <a:cubicBezTo>
                        <a:pt x="631" y="425"/>
                        <a:pt x="631" y="424"/>
                        <a:pt x="631" y="424"/>
                      </a:cubicBezTo>
                      <a:cubicBezTo>
                        <a:pt x="632" y="422"/>
                        <a:pt x="632" y="420"/>
                        <a:pt x="632" y="418"/>
                      </a:cubicBezTo>
                      <a:cubicBezTo>
                        <a:pt x="632" y="418"/>
                        <a:pt x="632" y="418"/>
                        <a:pt x="632" y="418"/>
                      </a:cubicBezTo>
                      <a:cubicBezTo>
                        <a:pt x="633" y="416"/>
                        <a:pt x="633" y="415"/>
                        <a:pt x="634" y="413"/>
                      </a:cubicBezTo>
                      <a:cubicBezTo>
                        <a:pt x="634" y="413"/>
                        <a:pt x="634" y="412"/>
                        <a:pt x="634" y="412"/>
                      </a:cubicBezTo>
                      <a:cubicBezTo>
                        <a:pt x="635" y="410"/>
                        <a:pt x="635" y="409"/>
                        <a:pt x="635" y="408"/>
                      </a:cubicBezTo>
                      <a:cubicBezTo>
                        <a:pt x="635" y="408"/>
                        <a:pt x="636" y="407"/>
                        <a:pt x="636" y="407"/>
                      </a:cubicBezTo>
                      <a:cubicBezTo>
                        <a:pt x="636" y="405"/>
                        <a:pt x="637" y="403"/>
                        <a:pt x="638" y="402"/>
                      </a:cubicBezTo>
                      <a:cubicBezTo>
                        <a:pt x="638" y="402"/>
                        <a:pt x="638" y="402"/>
                        <a:pt x="638" y="402"/>
                      </a:cubicBezTo>
                      <a:cubicBezTo>
                        <a:pt x="640" y="395"/>
                        <a:pt x="644" y="389"/>
                        <a:pt x="648" y="383"/>
                      </a:cubicBezTo>
                      <a:cubicBezTo>
                        <a:pt x="648" y="382"/>
                        <a:pt x="649" y="380"/>
                        <a:pt x="650" y="379"/>
                      </a:cubicBezTo>
                      <a:cubicBezTo>
                        <a:pt x="650" y="379"/>
                        <a:pt x="650" y="379"/>
                        <a:pt x="650" y="379"/>
                      </a:cubicBezTo>
                      <a:cubicBezTo>
                        <a:pt x="651" y="378"/>
                        <a:pt x="652" y="377"/>
                        <a:pt x="653" y="376"/>
                      </a:cubicBezTo>
                      <a:cubicBezTo>
                        <a:pt x="653" y="375"/>
                        <a:pt x="653" y="375"/>
                        <a:pt x="653" y="375"/>
                      </a:cubicBezTo>
                      <a:cubicBezTo>
                        <a:pt x="655" y="372"/>
                        <a:pt x="658" y="369"/>
                        <a:pt x="661" y="366"/>
                      </a:cubicBezTo>
                      <a:cubicBezTo>
                        <a:pt x="661" y="366"/>
                        <a:pt x="661" y="365"/>
                        <a:pt x="661" y="365"/>
                      </a:cubicBezTo>
                      <a:cubicBezTo>
                        <a:pt x="662" y="364"/>
                        <a:pt x="663" y="363"/>
                        <a:pt x="664" y="363"/>
                      </a:cubicBezTo>
                      <a:cubicBezTo>
                        <a:pt x="664" y="362"/>
                        <a:pt x="664" y="362"/>
                        <a:pt x="665" y="362"/>
                      </a:cubicBezTo>
                      <a:cubicBezTo>
                        <a:pt x="669" y="358"/>
                        <a:pt x="673" y="355"/>
                        <a:pt x="677" y="351"/>
                      </a:cubicBezTo>
                      <a:cubicBezTo>
                        <a:pt x="678" y="351"/>
                        <a:pt x="678" y="351"/>
                        <a:pt x="678" y="351"/>
                      </a:cubicBezTo>
                      <a:cubicBezTo>
                        <a:pt x="679" y="350"/>
                        <a:pt x="680" y="349"/>
                        <a:pt x="681" y="349"/>
                      </a:cubicBezTo>
                      <a:cubicBezTo>
                        <a:pt x="681" y="348"/>
                        <a:pt x="682" y="348"/>
                        <a:pt x="682" y="348"/>
                      </a:cubicBezTo>
                      <a:cubicBezTo>
                        <a:pt x="685" y="346"/>
                        <a:pt x="689" y="344"/>
                        <a:pt x="692" y="342"/>
                      </a:cubicBezTo>
                      <a:cubicBezTo>
                        <a:pt x="693" y="342"/>
                        <a:pt x="693" y="342"/>
                        <a:pt x="693" y="342"/>
                      </a:cubicBezTo>
                      <a:cubicBezTo>
                        <a:pt x="694" y="341"/>
                        <a:pt x="695" y="341"/>
                        <a:pt x="696" y="340"/>
                      </a:cubicBezTo>
                      <a:cubicBezTo>
                        <a:pt x="697" y="340"/>
                        <a:pt x="697" y="340"/>
                        <a:pt x="697" y="340"/>
                      </a:cubicBezTo>
                      <a:cubicBezTo>
                        <a:pt x="698" y="339"/>
                        <a:pt x="700" y="339"/>
                        <a:pt x="701" y="338"/>
                      </a:cubicBezTo>
                      <a:cubicBezTo>
                        <a:pt x="707" y="335"/>
                        <a:pt x="714" y="333"/>
                        <a:pt x="721" y="331"/>
                      </a:cubicBezTo>
                      <a:cubicBezTo>
                        <a:pt x="723" y="331"/>
                        <a:pt x="725" y="331"/>
                        <a:pt x="726" y="331"/>
                      </a:cubicBezTo>
                      <a:cubicBezTo>
                        <a:pt x="727" y="330"/>
                        <a:pt x="727" y="330"/>
                        <a:pt x="728" y="330"/>
                      </a:cubicBezTo>
                      <a:cubicBezTo>
                        <a:pt x="729" y="330"/>
                        <a:pt x="730" y="330"/>
                        <a:pt x="732" y="330"/>
                      </a:cubicBezTo>
                      <a:cubicBezTo>
                        <a:pt x="732" y="330"/>
                        <a:pt x="733" y="330"/>
                        <a:pt x="733" y="330"/>
                      </a:cubicBezTo>
                      <a:cubicBezTo>
                        <a:pt x="735" y="329"/>
                        <a:pt x="736" y="329"/>
                        <a:pt x="738" y="329"/>
                      </a:cubicBezTo>
                      <a:cubicBezTo>
                        <a:pt x="738" y="329"/>
                        <a:pt x="738" y="329"/>
                        <a:pt x="739" y="329"/>
                      </a:cubicBezTo>
                      <a:cubicBezTo>
                        <a:pt x="740" y="329"/>
                        <a:pt x="742" y="329"/>
                        <a:pt x="744" y="329"/>
                      </a:cubicBezTo>
                      <a:cubicBezTo>
                        <a:pt x="744" y="329"/>
                        <a:pt x="745" y="329"/>
                        <a:pt x="745" y="329"/>
                      </a:cubicBezTo>
                      <a:cubicBezTo>
                        <a:pt x="747" y="329"/>
                        <a:pt x="748" y="329"/>
                        <a:pt x="749" y="329"/>
                      </a:cubicBezTo>
                      <a:cubicBezTo>
                        <a:pt x="750" y="329"/>
                        <a:pt x="750" y="329"/>
                        <a:pt x="751" y="329"/>
                      </a:cubicBezTo>
                      <a:cubicBezTo>
                        <a:pt x="753" y="329"/>
                        <a:pt x="755" y="329"/>
                        <a:pt x="756" y="329"/>
                      </a:cubicBezTo>
                      <a:cubicBezTo>
                        <a:pt x="758" y="329"/>
                        <a:pt x="760" y="330"/>
                        <a:pt x="762" y="330"/>
                      </a:cubicBezTo>
                      <a:cubicBezTo>
                        <a:pt x="762" y="330"/>
                        <a:pt x="763" y="330"/>
                        <a:pt x="763" y="330"/>
                      </a:cubicBezTo>
                      <a:cubicBezTo>
                        <a:pt x="765" y="330"/>
                        <a:pt x="766" y="330"/>
                        <a:pt x="767" y="331"/>
                      </a:cubicBezTo>
                      <a:cubicBezTo>
                        <a:pt x="768" y="331"/>
                        <a:pt x="768" y="331"/>
                        <a:pt x="769" y="331"/>
                      </a:cubicBezTo>
                      <a:cubicBezTo>
                        <a:pt x="771" y="331"/>
                        <a:pt x="772" y="332"/>
                        <a:pt x="774" y="332"/>
                      </a:cubicBezTo>
                      <a:cubicBezTo>
                        <a:pt x="774" y="332"/>
                        <a:pt x="774" y="332"/>
                        <a:pt x="775" y="332"/>
                      </a:cubicBezTo>
                      <a:cubicBezTo>
                        <a:pt x="776" y="333"/>
                        <a:pt x="778" y="333"/>
                        <a:pt x="779" y="333"/>
                      </a:cubicBezTo>
                      <a:cubicBezTo>
                        <a:pt x="780" y="334"/>
                        <a:pt x="780" y="334"/>
                        <a:pt x="781" y="334"/>
                      </a:cubicBezTo>
                      <a:cubicBezTo>
                        <a:pt x="782" y="334"/>
                        <a:pt x="783" y="335"/>
                        <a:pt x="784" y="335"/>
                      </a:cubicBezTo>
                      <a:cubicBezTo>
                        <a:pt x="785" y="335"/>
                        <a:pt x="785" y="335"/>
                        <a:pt x="786" y="336"/>
                      </a:cubicBezTo>
                      <a:cubicBezTo>
                        <a:pt x="787" y="336"/>
                        <a:pt x="789" y="337"/>
                        <a:pt x="791" y="337"/>
                      </a:cubicBezTo>
                      <a:cubicBezTo>
                        <a:pt x="797" y="340"/>
                        <a:pt x="804" y="344"/>
                        <a:pt x="810" y="347"/>
                      </a:cubicBezTo>
                      <a:cubicBezTo>
                        <a:pt x="811" y="348"/>
                        <a:pt x="812" y="349"/>
                        <a:pt x="813" y="350"/>
                      </a:cubicBezTo>
                      <a:cubicBezTo>
                        <a:pt x="813" y="350"/>
                        <a:pt x="813" y="350"/>
                        <a:pt x="814" y="350"/>
                      </a:cubicBezTo>
                      <a:cubicBezTo>
                        <a:pt x="815" y="351"/>
                        <a:pt x="816" y="352"/>
                        <a:pt x="817" y="352"/>
                      </a:cubicBezTo>
                      <a:cubicBezTo>
                        <a:pt x="817" y="353"/>
                        <a:pt x="817" y="353"/>
                        <a:pt x="817" y="353"/>
                      </a:cubicBezTo>
                      <a:cubicBezTo>
                        <a:pt x="821" y="355"/>
                        <a:pt x="824" y="358"/>
                        <a:pt x="827" y="361"/>
                      </a:cubicBezTo>
                      <a:cubicBezTo>
                        <a:pt x="827" y="361"/>
                        <a:pt x="827" y="361"/>
                        <a:pt x="827" y="361"/>
                      </a:cubicBezTo>
                      <a:cubicBezTo>
                        <a:pt x="828" y="362"/>
                        <a:pt x="829" y="363"/>
                        <a:pt x="830" y="364"/>
                      </a:cubicBezTo>
                      <a:cubicBezTo>
                        <a:pt x="830" y="364"/>
                        <a:pt x="830" y="364"/>
                        <a:pt x="831" y="364"/>
                      </a:cubicBezTo>
                      <a:cubicBezTo>
                        <a:pt x="834" y="368"/>
                        <a:pt x="838" y="373"/>
                        <a:pt x="841" y="377"/>
                      </a:cubicBezTo>
                      <a:cubicBezTo>
                        <a:pt x="841" y="377"/>
                        <a:pt x="842" y="378"/>
                        <a:pt x="842" y="378"/>
                      </a:cubicBezTo>
                      <a:cubicBezTo>
                        <a:pt x="842" y="379"/>
                        <a:pt x="843" y="380"/>
                        <a:pt x="844" y="381"/>
                      </a:cubicBezTo>
                      <a:cubicBezTo>
                        <a:pt x="844" y="381"/>
                        <a:pt x="844" y="381"/>
                        <a:pt x="844" y="382"/>
                      </a:cubicBezTo>
                      <a:cubicBezTo>
                        <a:pt x="847" y="385"/>
                        <a:pt x="849" y="389"/>
                        <a:pt x="851" y="392"/>
                      </a:cubicBezTo>
                      <a:cubicBezTo>
                        <a:pt x="851" y="392"/>
                        <a:pt x="851" y="393"/>
                        <a:pt x="851" y="393"/>
                      </a:cubicBezTo>
                      <a:cubicBezTo>
                        <a:pt x="851" y="394"/>
                        <a:pt x="852" y="395"/>
                        <a:pt x="852" y="396"/>
                      </a:cubicBezTo>
                      <a:cubicBezTo>
                        <a:pt x="853" y="396"/>
                        <a:pt x="853" y="397"/>
                        <a:pt x="853" y="397"/>
                      </a:cubicBezTo>
                      <a:cubicBezTo>
                        <a:pt x="853" y="398"/>
                        <a:pt x="854" y="399"/>
                        <a:pt x="854" y="401"/>
                      </a:cubicBezTo>
                      <a:cubicBezTo>
                        <a:pt x="857" y="407"/>
                        <a:pt x="859" y="414"/>
                        <a:pt x="861" y="421"/>
                      </a:cubicBezTo>
                      <a:cubicBezTo>
                        <a:pt x="861" y="423"/>
                        <a:pt x="862" y="424"/>
                        <a:pt x="862" y="426"/>
                      </a:cubicBezTo>
                      <a:cubicBezTo>
                        <a:pt x="862" y="427"/>
                        <a:pt x="862" y="427"/>
                        <a:pt x="862" y="428"/>
                      </a:cubicBezTo>
                      <a:cubicBezTo>
                        <a:pt x="862" y="429"/>
                        <a:pt x="863" y="430"/>
                        <a:pt x="863" y="431"/>
                      </a:cubicBezTo>
                      <a:cubicBezTo>
                        <a:pt x="863" y="432"/>
                        <a:pt x="863" y="433"/>
                        <a:pt x="863" y="433"/>
                      </a:cubicBezTo>
                      <a:cubicBezTo>
                        <a:pt x="863" y="435"/>
                        <a:pt x="863" y="436"/>
                        <a:pt x="863" y="438"/>
                      </a:cubicBezTo>
                      <a:cubicBezTo>
                        <a:pt x="863" y="438"/>
                        <a:pt x="863" y="438"/>
                        <a:pt x="863" y="438"/>
                      </a:cubicBezTo>
                      <a:cubicBezTo>
                        <a:pt x="863" y="440"/>
                        <a:pt x="864" y="442"/>
                        <a:pt x="864" y="444"/>
                      </a:cubicBezTo>
                      <a:lnTo>
                        <a:pt x="864" y="445"/>
                      </a:lnTo>
                      <a:cubicBezTo>
                        <a:pt x="864" y="447"/>
                        <a:pt x="864" y="448"/>
                        <a:pt x="864" y="449"/>
                      </a:cubicBezTo>
                      <a:cubicBezTo>
                        <a:pt x="864" y="450"/>
                        <a:pt x="864" y="450"/>
                        <a:pt x="864" y="451"/>
                      </a:cubicBezTo>
                      <a:cubicBezTo>
                        <a:pt x="863" y="453"/>
                        <a:pt x="863" y="454"/>
                        <a:pt x="863" y="456"/>
                      </a:cubicBezTo>
                      <a:cubicBezTo>
                        <a:pt x="863" y="458"/>
                        <a:pt x="863" y="460"/>
                        <a:pt x="863" y="462"/>
                      </a:cubicBezTo>
                      <a:close/>
                      <a:moveTo>
                        <a:pt x="942" y="498"/>
                      </a:moveTo>
                      <a:lnTo>
                        <a:pt x="948" y="429"/>
                      </a:lnTo>
                      <a:lnTo>
                        <a:pt x="908" y="425"/>
                      </a:lnTo>
                      <a:cubicBezTo>
                        <a:pt x="906" y="406"/>
                        <a:pt x="900" y="387"/>
                        <a:pt x="891" y="370"/>
                      </a:cubicBezTo>
                      <a:lnTo>
                        <a:pt x="922" y="344"/>
                      </a:lnTo>
                      <a:lnTo>
                        <a:pt x="877" y="291"/>
                      </a:lnTo>
                      <a:lnTo>
                        <a:pt x="846" y="317"/>
                      </a:lnTo>
                      <a:cubicBezTo>
                        <a:pt x="831" y="305"/>
                        <a:pt x="814" y="296"/>
                        <a:pt x="795" y="290"/>
                      </a:cubicBezTo>
                      <a:lnTo>
                        <a:pt x="798" y="250"/>
                      </a:lnTo>
                      <a:lnTo>
                        <a:pt x="729" y="244"/>
                      </a:lnTo>
                      <a:lnTo>
                        <a:pt x="725" y="284"/>
                      </a:lnTo>
                      <a:cubicBezTo>
                        <a:pt x="706" y="287"/>
                        <a:pt x="687" y="293"/>
                        <a:pt x="670" y="302"/>
                      </a:cubicBezTo>
                      <a:lnTo>
                        <a:pt x="644" y="271"/>
                      </a:lnTo>
                      <a:lnTo>
                        <a:pt x="591" y="316"/>
                      </a:lnTo>
                      <a:lnTo>
                        <a:pt x="617" y="346"/>
                      </a:lnTo>
                      <a:cubicBezTo>
                        <a:pt x="605" y="362"/>
                        <a:pt x="596" y="379"/>
                        <a:pt x="590" y="398"/>
                      </a:cubicBezTo>
                      <a:lnTo>
                        <a:pt x="550" y="394"/>
                      </a:lnTo>
                      <a:lnTo>
                        <a:pt x="544" y="464"/>
                      </a:lnTo>
                      <a:lnTo>
                        <a:pt x="584" y="467"/>
                      </a:lnTo>
                      <a:cubicBezTo>
                        <a:pt x="587" y="487"/>
                        <a:pt x="593" y="505"/>
                        <a:pt x="602" y="522"/>
                      </a:cubicBezTo>
                      <a:lnTo>
                        <a:pt x="571" y="548"/>
                      </a:lnTo>
                      <a:lnTo>
                        <a:pt x="616" y="601"/>
                      </a:lnTo>
                      <a:lnTo>
                        <a:pt x="647" y="575"/>
                      </a:lnTo>
                      <a:cubicBezTo>
                        <a:pt x="662" y="587"/>
                        <a:pt x="679" y="596"/>
                        <a:pt x="698" y="602"/>
                      </a:cubicBezTo>
                      <a:lnTo>
                        <a:pt x="694" y="642"/>
                      </a:lnTo>
                      <a:lnTo>
                        <a:pt x="764" y="648"/>
                      </a:lnTo>
                      <a:lnTo>
                        <a:pt x="767" y="608"/>
                      </a:lnTo>
                      <a:cubicBezTo>
                        <a:pt x="787" y="606"/>
                        <a:pt x="805" y="600"/>
                        <a:pt x="822" y="591"/>
                      </a:cubicBezTo>
                      <a:lnTo>
                        <a:pt x="848" y="621"/>
                      </a:lnTo>
                      <a:lnTo>
                        <a:pt x="901" y="577"/>
                      </a:lnTo>
                      <a:lnTo>
                        <a:pt x="876" y="546"/>
                      </a:lnTo>
                      <a:cubicBezTo>
                        <a:pt x="887" y="531"/>
                        <a:pt x="896" y="513"/>
                        <a:pt x="902" y="494"/>
                      </a:cubicBezTo>
                      <a:lnTo>
                        <a:pt x="942" y="49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itchFamily="34" charset="-122"/>
                    <a:ea typeface="宋体" panose="02010600030101010101" pitchFamily="2" charset="-122"/>
                  </a:endParaRPr>
                </a:p>
              </p:txBody>
            </p:sp>
          </p:grpSp>
          <p:sp>
            <p:nvSpPr>
              <p:cNvPr id="85" name="Rectangle 14"/>
              <p:cNvSpPr/>
              <p:nvPr/>
            </p:nvSpPr>
            <p:spPr bwMode="auto">
              <a:xfrm>
                <a:off x="5581874" y="4613014"/>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itchFamily="34" charset="-122"/>
                    <a:ea typeface="思源黑体" pitchFamily="34" charset="-122"/>
                  </a:rPr>
                  <a:t>PART </a:t>
                </a:r>
                <a:r>
                  <a:rPr lang="en-US" altLang="zh-CN" sz="1600" b="1" dirty="0">
                    <a:solidFill>
                      <a:srgbClr val="313D51"/>
                    </a:solidFill>
                    <a:latin typeface="思源黑体" pitchFamily="34" charset="-122"/>
                    <a:ea typeface="思源黑体" pitchFamily="34" charset="-122"/>
                  </a:rPr>
                  <a:t>3</a:t>
                </a:r>
                <a:endParaRPr lang="zh-CN" altLang="en-US" sz="1800" b="1" dirty="0">
                  <a:solidFill>
                    <a:srgbClr val="313D51"/>
                  </a:solidFill>
                  <a:latin typeface="思源黑体" pitchFamily="34" charset="-122"/>
                  <a:ea typeface="思源黑体" pitchFamily="34" charset="-122"/>
                </a:endParaRPr>
              </a:p>
            </p:txBody>
          </p:sp>
          <p:sp>
            <p:nvSpPr>
              <p:cNvPr id="86" name="TextBox 59"/>
              <p:cNvSpPr txBox="1"/>
              <p:nvPr/>
            </p:nvSpPr>
            <p:spPr bwMode="auto">
              <a:xfrm>
                <a:off x="6437892" y="4535226"/>
                <a:ext cx="4284819"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313D51"/>
                    </a:solidFill>
                    <a:latin typeface="思源黑体" pitchFamily="34" charset="-122"/>
                    <a:ea typeface="思源黑体" pitchFamily="34" charset="-122"/>
                  </a:rPr>
                  <a:t>The effects of memory on brain</a:t>
                </a:r>
                <a:endParaRPr lang="zh-CN" altLang="en-US" b="1" dirty="0">
                  <a:solidFill>
                    <a:srgbClr val="313D51"/>
                  </a:solidFill>
                  <a:latin typeface="思源黑体" pitchFamily="34" charset="-122"/>
                  <a:ea typeface="思源黑体" pitchFamily="34" charset="-122"/>
                </a:endParaRPr>
              </a:p>
            </p:txBody>
          </p:sp>
        </p:grpSp>
        <p:grpSp>
          <p:nvGrpSpPr>
            <p:cNvPr id="81" name="组合 80"/>
            <p:cNvGrpSpPr/>
            <p:nvPr/>
          </p:nvGrpSpPr>
          <p:grpSpPr>
            <a:xfrm flipH="1">
              <a:off x="6433491" y="4741665"/>
              <a:ext cx="4171535" cy="80892"/>
              <a:chOff x="2272062" y="2596259"/>
              <a:chExt cx="4173708" cy="80934"/>
            </a:xfrm>
          </p:grpSpPr>
          <p:cxnSp>
            <p:nvCxnSpPr>
              <p:cNvPr id="82" name="直接连接符 8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83" name="矩形 8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grpSp>
        <p:nvGrpSpPr>
          <p:cNvPr id="89" name="组合 88"/>
          <p:cNvGrpSpPr/>
          <p:nvPr/>
        </p:nvGrpSpPr>
        <p:grpSpPr>
          <a:xfrm>
            <a:off x="5714354" y="4260247"/>
            <a:ext cx="4890672" cy="578865"/>
            <a:chOff x="5714354" y="5108509"/>
            <a:chExt cx="4890672" cy="578865"/>
          </a:xfrm>
        </p:grpSpPr>
        <p:grpSp>
          <p:nvGrpSpPr>
            <p:cNvPr id="90" name="组合 89"/>
            <p:cNvGrpSpPr/>
            <p:nvPr/>
          </p:nvGrpSpPr>
          <p:grpSpPr>
            <a:xfrm>
              <a:off x="5714354" y="5108509"/>
              <a:ext cx="4886270" cy="576262"/>
              <a:chOff x="4753236" y="5238489"/>
              <a:chExt cx="4886270" cy="576262"/>
            </a:xfrm>
          </p:grpSpPr>
          <p:grpSp>
            <p:nvGrpSpPr>
              <p:cNvPr id="94" name="组合 25"/>
              <p:cNvGrpSpPr/>
              <p:nvPr/>
            </p:nvGrpSpPr>
            <p:grpSpPr bwMode="auto">
              <a:xfrm>
                <a:off x="4753236" y="5238489"/>
                <a:ext cx="576262" cy="576262"/>
                <a:chOff x="6170389" y="5747903"/>
                <a:chExt cx="576064" cy="576064"/>
              </a:xfrm>
            </p:grpSpPr>
            <p:sp>
              <p:nvSpPr>
                <p:cNvPr id="97" name="圆角矩形 14"/>
                <p:cNvSpPr/>
                <p:nvPr/>
              </p:nvSpPr>
              <p:spPr bwMode="auto">
                <a:xfrm>
                  <a:off x="6170389" y="5747903"/>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itchFamily="34" charset="-122"/>
                    <a:ea typeface="宋体" panose="02010600030101010101" pitchFamily="2" charset="-122"/>
                  </a:endParaRPr>
                </a:p>
              </p:txBody>
            </p:sp>
            <p:sp>
              <p:nvSpPr>
                <p:cNvPr id="98" name="Freeform 28"/>
                <p:cNvSpPr/>
                <p:nvPr/>
              </p:nvSpPr>
              <p:spPr bwMode="auto">
                <a:xfrm>
                  <a:off x="6293383" y="5910861"/>
                  <a:ext cx="295907" cy="250148"/>
                </a:xfrm>
                <a:custGeom>
                  <a:avLst/>
                  <a:gdLst>
                    <a:gd name="T0" fmla="*/ 2147483646 w 923"/>
                    <a:gd name="T1" fmla="*/ 0 h 771"/>
                    <a:gd name="T2" fmla="*/ 2147483646 w 923"/>
                    <a:gd name="T3" fmla="*/ 2147483646 h 771"/>
                    <a:gd name="T4" fmla="*/ 2147483646 w 923"/>
                    <a:gd name="T5" fmla="*/ 2147483646 h 771"/>
                    <a:gd name="T6" fmla="*/ 2147483646 w 923"/>
                    <a:gd name="T7" fmla="*/ 2147483646 h 771"/>
                    <a:gd name="T8" fmla="*/ 2147483646 w 923"/>
                    <a:gd name="T9" fmla="*/ 2147483646 h 771"/>
                    <a:gd name="T10" fmla="*/ 2147483646 w 923"/>
                    <a:gd name="T11" fmla="*/ 2147483646 h 771"/>
                    <a:gd name="T12" fmla="*/ 2147483646 w 923"/>
                    <a:gd name="T13" fmla="*/ 2147483646 h 771"/>
                    <a:gd name="T14" fmla="*/ 2147483646 w 923"/>
                    <a:gd name="T15" fmla="*/ 2147483646 h 771"/>
                    <a:gd name="T16" fmla="*/ 2147483646 w 923"/>
                    <a:gd name="T17" fmla="*/ 2147483646 h 771"/>
                    <a:gd name="T18" fmla="*/ 2147483646 w 923"/>
                    <a:gd name="T19" fmla="*/ 2147483646 h 771"/>
                    <a:gd name="T20" fmla="*/ 2147483646 w 923"/>
                    <a:gd name="T21" fmla="*/ 2147483646 h 771"/>
                    <a:gd name="T22" fmla="*/ 2147483646 w 923"/>
                    <a:gd name="T23" fmla="*/ 2147483646 h 771"/>
                    <a:gd name="T24" fmla="*/ 2147483646 w 923"/>
                    <a:gd name="T25" fmla="*/ 2147483646 h 771"/>
                    <a:gd name="T26" fmla="*/ 2147483646 w 923"/>
                    <a:gd name="T27" fmla="*/ 2147483646 h 771"/>
                    <a:gd name="T28" fmla="*/ 2147483646 w 923"/>
                    <a:gd name="T29" fmla="*/ 2147483646 h 771"/>
                    <a:gd name="T30" fmla="*/ 2147483646 w 923"/>
                    <a:gd name="T31" fmla="*/ 2147483646 h 771"/>
                    <a:gd name="T32" fmla="*/ 2147483646 w 923"/>
                    <a:gd name="T33" fmla="*/ 2147483646 h 771"/>
                    <a:gd name="T34" fmla="*/ 2147483646 w 923"/>
                    <a:gd name="T35" fmla="*/ 2147483646 h 771"/>
                    <a:gd name="T36" fmla="*/ 2147483646 w 923"/>
                    <a:gd name="T37" fmla="*/ 2147483646 h 771"/>
                    <a:gd name="T38" fmla="*/ 2147483646 w 923"/>
                    <a:gd name="T39" fmla="*/ 2147483646 h 771"/>
                    <a:gd name="T40" fmla="*/ 2147483646 w 923"/>
                    <a:gd name="T41" fmla="*/ 2147483646 h 771"/>
                    <a:gd name="T42" fmla="*/ 2147483646 w 923"/>
                    <a:gd name="T43" fmla="*/ 2147483646 h 771"/>
                    <a:gd name="T44" fmla="*/ 2147483646 w 923"/>
                    <a:gd name="T45" fmla="*/ 2147483646 h 771"/>
                    <a:gd name="T46" fmla="*/ 2147483646 w 923"/>
                    <a:gd name="T47" fmla="*/ 2147483646 h 771"/>
                    <a:gd name="T48" fmla="*/ 2147483646 w 923"/>
                    <a:gd name="T49" fmla="*/ 2147483646 h 771"/>
                    <a:gd name="T50" fmla="*/ 2147483646 w 923"/>
                    <a:gd name="T51" fmla="*/ 2147483646 h 771"/>
                    <a:gd name="T52" fmla="*/ 2147483646 w 923"/>
                    <a:gd name="T53" fmla="*/ 2147483646 h 771"/>
                    <a:gd name="T54" fmla="*/ 2147483646 w 923"/>
                    <a:gd name="T55" fmla="*/ 2147483646 h 771"/>
                    <a:gd name="T56" fmla="*/ 2147483646 w 923"/>
                    <a:gd name="T57" fmla="*/ 2147483646 h 771"/>
                    <a:gd name="T58" fmla="*/ 2147483646 w 923"/>
                    <a:gd name="T59" fmla="*/ 2147483646 h 771"/>
                    <a:gd name="T60" fmla="*/ 2147483646 w 923"/>
                    <a:gd name="T61" fmla="*/ 2147483646 h 771"/>
                    <a:gd name="T62" fmla="*/ 2147483646 w 923"/>
                    <a:gd name="T63" fmla="*/ 2147483646 h 771"/>
                    <a:gd name="T64" fmla="*/ 2147483646 w 923"/>
                    <a:gd name="T65" fmla="*/ 2147483646 h 771"/>
                    <a:gd name="T66" fmla="*/ 2147483646 w 923"/>
                    <a:gd name="T67" fmla="*/ 2147483646 h 771"/>
                    <a:gd name="T68" fmla="*/ 2147483646 w 923"/>
                    <a:gd name="T69" fmla="*/ 2147483646 h 771"/>
                    <a:gd name="T70" fmla="*/ 2147483646 w 923"/>
                    <a:gd name="T71" fmla="*/ 2147483646 h 771"/>
                    <a:gd name="T72" fmla="*/ 2147483646 w 923"/>
                    <a:gd name="T73" fmla="*/ 2147483646 h 771"/>
                    <a:gd name="T74" fmla="*/ 2147483646 w 923"/>
                    <a:gd name="T75" fmla="*/ 2147483646 h 771"/>
                    <a:gd name="T76" fmla="*/ 0 w 923"/>
                    <a:gd name="T77" fmla="*/ 2147483646 h 771"/>
                    <a:gd name="T78" fmla="*/ 2147483646 w 923"/>
                    <a:gd name="T79" fmla="*/ 2147483646 h 7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923" h="771">
                      <a:moveTo>
                        <a:pt x="303" y="0"/>
                      </a:moveTo>
                      <a:lnTo>
                        <a:pt x="819" y="0"/>
                      </a:lnTo>
                      <a:cubicBezTo>
                        <a:pt x="848" y="0"/>
                        <a:pt x="873" y="12"/>
                        <a:pt x="892" y="31"/>
                      </a:cubicBezTo>
                      <a:cubicBezTo>
                        <a:pt x="911" y="50"/>
                        <a:pt x="923" y="76"/>
                        <a:pt x="923" y="104"/>
                      </a:cubicBezTo>
                      <a:lnTo>
                        <a:pt x="923" y="313"/>
                      </a:lnTo>
                      <a:cubicBezTo>
                        <a:pt x="923" y="341"/>
                        <a:pt x="911" y="367"/>
                        <a:pt x="892" y="386"/>
                      </a:cubicBezTo>
                      <a:cubicBezTo>
                        <a:pt x="873" y="405"/>
                        <a:pt x="848" y="416"/>
                        <a:pt x="819" y="416"/>
                      </a:cubicBezTo>
                      <a:lnTo>
                        <a:pt x="737" y="416"/>
                      </a:lnTo>
                      <a:lnTo>
                        <a:pt x="626" y="553"/>
                      </a:lnTo>
                      <a:lnTo>
                        <a:pt x="584" y="605"/>
                      </a:lnTo>
                      <a:lnTo>
                        <a:pt x="584" y="537"/>
                      </a:lnTo>
                      <a:lnTo>
                        <a:pt x="584" y="416"/>
                      </a:lnTo>
                      <a:lnTo>
                        <a:pt x="494" y="416"/>
                      </a:lnTo>
                      <a:cubicBezTo>
                        <a:pt x="499" y="401"/>
                        <a:pt x="502" y="385"/>
                        <a:pt x="502" y="368"/>
                      </a:cubicBezTo>
                      <a:lnTo>
                        <a:pt x="608" y="368"/>
                      </a:lnTo>
                      <a:lnTo>
                        <a:pt x="632" y="368"/>
                      </a:lnTo>
                      <a:lnTo>
                        <a:pt x="632" y="392"/>
                      </a:lnTo>
                      <a:lnTo>
                        <a:pt x="632" y="470"/>
                      </a:lnTo>
                      <a:lnTo>
                        <a:pt x="707" y="377"/>
                      </a:lnTo>
                      <a:lnTo>
                        <a:pt x="714" y="368"/>
                      </a:lnTo>
                      <a:lnTo>
                        <a:pt x="726" y="368"/>
                      </a:lnTo>
                      <a:lnTo>
                        <a:pt x="819" y="368"/>
                      </a:lnTo>
                      <a:cubicBezTo>
                        <a:pt x="834" y="368"/>
                        <a:pt x="848" y="362"/>
                        <a:pt x="858" y="352"/>
                      </a:cubicBezTo>
                      <a:cubicBezTo>
                        <a:pt x="868" y="342"/>
                        <a:pt x="875" y="328"/>
                        <a:pt x="875" y="313"/>
                      </a:cubicBezTo>
                      <a:lnTo>
                        <a:pt x="875" y="104"/>
                      </a:lnTo>
                      <a:cubicBezTo>
                        <a:pt x="875" y="89"/>
                        <a:pt x="868" y="75"/>
                        <a:pt x="858" y="65"/>
                      </a:cubicBezTo>
                      <a:cubicBezTo>
                        <a:pt x="848" y="55"/>
                        <a:pt x="834" y="48"/>
                        <a:pt x="819" y="48"/>
                      </a:cubicBezTo>
                      <a:lnTo>
                        <a:pt x="303" y="48"/>
                      </a:lnTo>
                      <a:cubicBezTo>
                        <a:pt x="288" y="48"/>
                        <a:pt x="274" y="55"/>
                        <a:pt x="264" y="65"/>
                      </a:cubicBezTo>
                      <a:cubicBezTo>
                        <a:pt x="253" y="75"/>
                        <a:pt x="247" y="89"/>
                        <a:pt x="247" y="104"/>
                      </a:cubicBezTo>
                      <a:lnTo>
                        <a:pt x="247" y="293"/>
                      </a:lnTo>
                      <a:cubicBezTo>
                        <a:pt x="235" y="311"/>
                        <a:pt x="228" y="333"/>
                        <a:pt x="226" y="356"/>
                      </a:cubicBezTo>
                      <a:cubicBezTo>
                        <a:pt x="219" y="347"/>
                        <a:pt x="210" y="338"/>
                        <a:pt x="201" y="332"/>
                      </a:cubicBezTo>
                      <a:cubicBezTo>
                        <a:pt x="200" y="325"/>
                        <a:pt x="199" y="319"/>
                        <a:pt x="199" y="313"/>
                      </a:cubicBezTo>
                      <a:lnTo>
                        <a:pt x="199" y="104"/>
                      </a:lnTo>
                      <a:cubicBezTo>
                        <a:pt x="199" y="76"/>
                        <a:pt x="211" y="50"/>
                        <a:pt x="230" y="31"/>
                      </a:cubicBezTo>
                      <a:cubicBezTo>
                        <a:pt x="248" y="12"/>
                        <a:pt x="274" y="0"/>
                        <a:pt x="303" y="0"/>
                      </a:cubicBezTo>
                      <a:close/>
                      <a:moveTo>
                        <a:pt x="130" y="344"/>
                      </a:moveTo>
                      <a:lnTo>
                        <a:pt x="130" y="344"/>
                      </a:lnTo>
                      <a:cubicBezTo>
                        <a:pt x="83" y="344"/>
                        <a:pt x="45" y="382"/>
                        <a:pt x="45" y="429"/>
                      </a:cubicBezTo>
                      <a:cubicBezTo>
                        <a:pt x="45" y="476"/>
                        <a:pt x="83" y="514"/>
                        <a:pt x="130" y="514"/>
                      </a:cubicBezTo>
                      <a:cubicBezTo>
                        <a:pt x="177" y="514"/>
                        <a:pt x="215" y="476"/>
                        <a:pt x="215" y="429"/>
                      </a:cubicBezTo>
                      <a:cubicBezTo>
                        <a:pt x="215" y="382"/>
                        <a:pt x="177" y="344"/>
                        <a:pt x="130" y="344"/>
                      </a:cubicBezTo>
                      <a:close/>
                      <a:moveTo>
                        <a:pt x="364" y="265"/>
                      </a:moveTo>
                      <a:lnTo>
                        <a:pt x="364" y="265"/>
                      </a:lnTo>
                      <a:cubicBezTo>
                        <a:pt x="307" y="265"/>
                        <a:pt x="261" y="311"/>
                        <a:pt x="261" y="368"/>
                      </a:cubicBezTo>
                      <a:cubicBezTo>
                        <a:pt x="261" y="425"/>
                        <a:pt x="307" y="471"/>
                        <a:pt x="364" y="471"/>
                      </a:cubicBezTo>
                      <a:cubicBezTo>
                        <a:pt x="420" y="471"/>
                        <a:pt x="466" y="425"/>
                        <a:pt x="466" y="368"/>
                      </a:cubicBezTo>
                      <a:cubicBezTo>
                        <a:pt x="466" y="311"/>
                        <a:pt x="420" y="265"/>
                        <a:pt x="364" y="265"/>
                      </a:cubicBezTo>
                      <a:close/>
                      <a:moveTo>
                        <a:pt x="274" y="748"/>
                      </a:moveTo>
                      <a:lnTo>
                        <a:pt x="274" y="748"/>
                      </a:lnTo>
                      <a:lnTo>
                        <a:pt x="274" y="601"/>
                      </a:lnTo>
                      <a:lnTo>
                        <a:pt x="285" y="601"/>
                      </a:lnTo>
                      <a:lnTo>
                        <a:pt x="285" y="748"/>
                      </a:lnTo>
                      <a:lnTo>
                        <a:pt x="285" y="771"/>
                      </a:lnTo>
                      <a:lnTo>
                        <a:pt x="446" y="771"/>
                      </a:lnTo>
                      <a:lnTo>
                        <a:pt x="446" y="748"/>
                      </a:lnTo>
                      <a:lnTo>
                        <a:pt x="446" y="601"/>
                      </a:lnTo>
                      <a:lnTo>
                        <a:pt x="457" y="601"/>
                      </a:lnTo>
                      <a:lnTo>
                        <a:pt x="457" y="748"/>
                      </a:lnTo>
                      <a:lnTo>
                        <a:pt x="522" y="748"/>
                      </a:lnTo>
                      <a:lnTo>
                        <a:pt x="522" y="548"/>
                      </a:lnTo>
                      <a:cubicBezTo>
                        <a:pt x="522" y="512"/>
                        <a:pt x="493" y="483"/>
                        <a:pt x="458" y="483"/>
                      </a:cubicBezTo>
                      <a:cubicBezTo>
                        <a:pt x="262" y="483"/>
                        <a:pt x="468" y="483"/>
                        <a:pt x="271" y="483"/>
                      </a:cubicBezTo>
                      <a:cubicBezTo>
                        <a:pt x="236" y="483"/>
                        <a:pt x="207" y="512"/>
                        <a:pt x="207" y="548"/>
                      </a:cubicBezTo>
                      <a:lnTo>
                        <a:pt x="207" y="748"/>
                      </a:lnTo>
                      <a:cubicBezTo>
                        <a:pt x="218" y="748"/>
                        <a:pt x="245" y="748"/>
                        <a:pt x="274" y="748"/>
                      </a:cubicBezTo>
                      <a:close/>
                      <a:moveTo>
                        <a:pt x="55" y="743"/>
                      </a:moveTo>
                      <a:lnTo>
                        <a:pt x="55" y="743"/>
                      </a:lnTo>
                      <a:lnTo>
                        <a:pt x="55" y="622"/>
                      </a:lnTo>
                      <a:lnTo>
                        <a:pt x="65" y="622"/>
                      </a:lnTo>
                      <a:lnTo>
                        <a:pt x="65" y="743"/>
                      </a:lnTo>
                      <a:lnTo>
                        <a:pt x="65" y="757"/>
                      </a:lnTo>
                      <a:lnTo>
                        <a:pt x="174" y="757"/>
                      </a:lnTo>
                      <a:lnTo>
                        <a:pt x="174" y="548"/>
                      </a:lnTo>
                      <a:cubicBezTo>
                        <a:pt x="174" y="540"/>
                        <a:pt x="175" y="532"/>
                        <a:pt x="177" y="524"/>
                      </a:cubicBezTo>
                      <a:lnTo>
                        <a:pt x="53" y="524"/>
                      </a:lnTo>
                      <a:cubicBezTo>
                        <a:pt x="24" y="524"/>
                        <a:pt x="0" y="548"/>
                        <a:pt x="0" y="577"/>
                      </a:cubicBezTo>
                      <a:lnTo>
                        <a:pt x="0" y="743"/>
                      </a:lnTo>
                      <a:cubicBezTo>
                        <a:pt x="10" y="743"/>
                        <a:pt x="32" y="743"/>
                        <a:pt x="55" y="7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itchFamily="34" charset="-122"/>
                    <a:ea typeface="宋体" panose="02010600030101010101" pitchFamily="2" charset="-122"/>
                  </a:endParaRPr>
                </a:p>
              </p:txBody>
            </p:sp>
          </p:grpSp>
          <p:sp>
            <p:nvSpPr>
              <p:cNvPr id="95" name="Rectangle 14"/>
              <p:cNvSpPr/>
              <p:nvPr/>
            </p:nvSpPr>
            <p:spPr bwMode="auto">
              <a:xfrm>
                <a:off x="5581874" y="5405176"/>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itchFamily="34" charset="-122"/>
                    <a:ea typeface="思源黑体" pitchFamily="34" charset="-122"/>
                  </a:rPr>
                  <a:t>PART </a:t>
                </a:r>
                <a:r>
                  <a:rPr lang="en-US" altLang="zh-CN" sz="1600" b="1" dirty="0">
                    <a:solidFill>
                      <a:srgbClr val="313D51"/>
                    </a:solidFill>
                    <a:latin typeface="思源黑体" pitchFamily="34" charset="-122"/>
                    <a:ea typeface="思源黑体" pitchFamily="34" charset="-122"/>
                  </a:rPr>
                  <a:t>4</a:t>
                </a:r>
                <a:endParaRPr lang="zh-CN" altLang="en-US" sz="1800" b="1" dirty="0">
                  <a:solidFill>
                    <a:srgbClr val="313D51"/>
                  </a:solidFill>
                  <a:latin typeface="思源黑体" pitchFamily="34" charset="-122"/>
                  <a:ea typeface="思源黑体" pitchFamily="34" charset="-122"/>
                </a:endParaRPr>
              </a:p>
            </p:txBody>
          </p:sp>
          <p:sp>
            <p:nvSpPr>
              <p:cNvPr id="96" name="TextBox 59"/>
              <p:cNvSpPr txBox="1"/>
              <p:nvPr/>
            </p:nvSpPr>
            <p:spPr bwMode="auto">
              <a:xfrm>
                <a:off x="6699456" y="5276230"/>
                <a:ext cx="2940050" cy="43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313D51"/>
                    </a:solidFill>
                    <a:latin typeface="思源黑体" pitchFamily="34" charset="-122"/>
                    <a:ea typeface="思源黑体" pitchFamily="34" charset="-122"/>
                  </a:rPr>
                  <a:t>Sleep</a:t>
                </a:r>
                <a:r>
                  <a:rPr lang="zh-CN" altLang="en-US" b="1" dirty="0">
                    <a:solidFill>
                      <a:srgbClr val="313D51"/>
                    </a:solidFill>
                    <a:latin typeface="思源黑体" pitchFamily="34" charset="-122"/>
                    <a:ea typeface="思源黑体" pitchFamily="34" charset="-122"/>
                  </a:rPr>
                  <a:t> </a:t>
                </a:r>
                <a:r>
                  <a:rPr lang="en-US" altLang="zh-CN" b="1" dirty="0">
                    <a:solidFill>
                      <a:srgbClr val="313D51"/>
                    </a:solidFill>
                    <a:latin typeface="思源黑体" pitchFamily="34" charset="-122"/>
                    <a:ea typeface="思源黑体" pitchFamily="34" charset="-122"/>
                  </a:rPr>
                  <a:t>deprivation</a:t>
                </a:r>
                <a:endParaRPr lang="zh-CN" altLang="en-US" b="1" dirty="0">
                  <a:solidFill>
                    <a:srgbClr val="313D51"/>
                  </a:solidFill>
                  <a:latin typeface="思源黑体" pitchFamily="34" charset="-122"/>
                  <a:ea typeface="思源黑体" pitchFamily="34" charset="-122"/>
                </a:endParaRPr>
              </a:p>
            </p:txBody>
          </p:sp>
        </p:grpSp>
        <p:grpSp>
          <p:nvGrpSpPr>
            <p:cNvPr id="91" name="组合 90"/>
            <p:cNvGrpSpPr/>
            <p:nvPr/>
          </p:nvGrpSpPr>
          <p:grpSpPr>
            <a:xfrm flipH="1">
              <a:off x="6433491" y="5606482"/>
              <a:ext cx="4171535" cy="80892"/>
              <a:chOff x="2272062" y="2596259"/>
              <a:chExt cx="4173708" cy="80934"/>
            </a:xfrm>
          </p:grpSpPr>
          <p:cxnSp>
            <p:nvCxnSpPr>
              <p:cNvPr id="92" name="直接连接符 9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93" name="矩形 9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sp>
        <p:nvSpPr>
          <p:cNvPr id="99" name="Rectangle 3"/>
          <p:cNvSpPr txBox="1"/>
          <p:nvPr/>
        </p:nvSpPr>
        <p:spPr bwMode="auto">
          <a:xfrm>
            <a:off x="1150999" y="3031500"/>
            <a:ext cx="3636962"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b="1" dirty="0">
              <a:solidFill>
                <a:srgbClr val="313D51"/>
              </a:solidFill>
              <a:latin typeface="思源黑体" pitchFamily="34" charset="-122"/>
              <a:ea typeface="思源黑体" pitchFamily="34" charset="-122"/>
            </a:endParaRPr>
          </a:p>
        </p:txBody>
      </p:sp>
      <p:sp>
        <p:nvSpPr>
          <p:cNvPr id="100" name="Rectangle 3"/>
          <p:cNvSpPr txBox="1"/>
          <p:nvPr/>
        </p:nvSpPr>
        <p:spPr bwMode="auto">
          <a:xfrm>
            <a:off x="1150999" y="3306137"/>
            <a:ext cx="43211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000" dirty="0">
              <a:solidFill>
                <a:srgbClr val="313D51"/>
              </a:solidFill>
              <a:latin typeface="思源黑体" pitchFamily="34" charset="-122"/>
              <a:ea typeface="思源黑体" pitchFamily="34" charset="-122"/>
            </a:endParaRPr>
          </a:p>
        </p:txBody>
      </p:sp>
      <p:sp>
        <p:nvSpPr>
          <p:cNvPr id="2" name="文本框 1"/>
          <p:cNvSpPr txBox="1"/>
          <p:nvPr/>
        </p:nvSpPr>
        <p:spPr>
          <a:xfrm>
            <a:off x="7384026" y="827314"/>
            <a:ext cx="3144637"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40000">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14:bounceEnd="40000">
                                          <p:cBhvr additive="base">
                                            <p:cTn id="7" dur="1000" fill="hold"/>
                                            <p:tgtEl>
                                              <p:spTgt spid="54"/>
                                            </p:tgtEl>
                                            <p:attrNameLst>
                                              <p:attrName>ppt_x</p:attrName>
                                            </p:attrNameLst>
                                          </p:cBhvr>
                                          <p:tavLst>
                                            <p:tav tm="0">
                                              <p:val>
                                                <p:strVal val="1+#ppt_w/2"/>
                                              </p:val>
                                            </p:tav>
                                            <p:tav tm="100000">
                                              <p:val>
                                                <p:strVal val="#ppt_x"/>
                                              </p:val>
                                            </p:tav>
                                          </p:tavLst>
                                        </p:anim>
                                        <p:anim calcmode="lin" valueType="num" p14:bounceEnd="40000">
                                          <p:cBhvr additive="base">
                                            <p:cTn id="8" dur="1000" fill="hold"/>
                                            <p:tgtEl>
                                              <p:spTgt spid="54"/>
                                            </p:tgtEl>
                                            <p:attrNameLst>
                                              <p:attrName>ppt_y</p:attrName>
                                            </p:attrNameLst>
                                          </p:cBhvr>
                                          <p:tavLst>
                                            <p:tav tm="0">
                                              <p:val>
                                                <p:strVal val="#ppt_y"/>
                                              </p:val>
                                            </p:tav>
                                            <p:tav tm="100000">
                                              <p:val>
                                                <p:strVal val="#ppt_y"/>
                                              </p:val>
                                            </p:tav>
                                          </p:tavLst>
                                        </p:anim>
                                      </p:childTnLst>
                                    </p:cTn>
                                  </p:par>
                                  <p:par>
                                    <p:cTn id="9" presetID="56" presetClass="entr" presetSubtype="0" fill="hold" grpId="0" nodeType="withEffect" nodePh="1">
                                      <p:stCondLst>
                                        <p:cond delay="0"/>
                                      </p:stCondLst>
                                      <p:endCondLst>
                                        <p:cond evt="begin" delay="0">
                                          <p:tn val="9"/>
                                        </p:cond>
                                      </p:endCondLst>
                                      <p:iterate type="lt">
                                        <p:tmPct val="10000"/>
                                      </p:iterate>
                                      <p:childTnLst>
                                        <p:set>
                                          <p:cBhvr>
                                            <p:cTn id="10" dur="1" fill="hold">
                                              <p:stCondLst>
                                                <p:cond delay="0"/>
                                              </p:stCondLst>
                                            </p:cTn>
                                            <p:tgtEl>
                                              <p:spTgt spid="99"/>
                                            </p:tgtEl>
                                            <p:attrNameLst>
                                              <p:attrName>style.visibility</p:attrName>
                                            </p:attrNameLst>
                                          </p:cBhvr>
                                          <p:to>
                                            <p:strVal val="visible"/>
                                          </p:to>
                                        </p:set>
                                        <p:anim by="(-#ppt_w*2)" calcmode="lin" valueType="num">
                                          <p:cBhvr rctx="PPT">
                                            <p:cTn id="11" dur="500" autoRev="1" fill="hold">
                                              <p:stCondLst>
                                                <p:cond delay="0"/>
                                              </p:stCondLst>
                                            </p:cTn>
                                            <p:tgtEl>
                                              <p:spTgt spid="99"/>
                                            </p:tgtEl>
                                            <p:attrNameLst>
                                              <p:attrName>ppt_w</p:attrName>
                                            </p:attrNameLst>
                                          </p:cBhvr>
                                        </p:anim>
                                        <p:anim by="(#ppt_w*0.50)" calcmode="lin" valueType="num">
                                          <p:cBhvr>
                                            <p:cTn id="12" dur="500" decel="50000" autoRev="1" fill="hold">
                                              <p:stCondLst>
                                                <p:cond delay="0"/>
                                              </p:stCondLst>
                                            </p:cTn>
                                            <p:tgtEl>
                                              <p:spTgt spid="99"/>
                                            </p:tgtEl>
                                            <p:attrNameLst>
                                              <p:attrName>ppt_x</p:attrName>
                                            </p:attrNameLst>
                                          </p:cBhvr>
                                        </p:anim>
                                        <p:anim from="(-#ppt_h/2)" to="(#ppt_y)" calcmode="lin" valueType="num">
                                          <p:cBhvr>
                                            <p:cTn id="13" dur="1000" fill="hold">
                                              <p:stCondLst>
                                                <p:cond delay="0"/>
                                              </p:stCondLst>
                                            </p:cTn>
                                            <p:tgtEl>
                                              <p:spTgt spid="99"/>
                                            </p:tgtEl>
                                            <p:attrNameLst>
                                              <p:attrName>ppt_y</p:attrName>
                                            </p:attrNameLst>
                                          </p:cBhvr>
                                        </p:anim>
                                        <p:animRot by="21600000">
                                          <p:cBhvr>
                                            <p:cTn id="14" dur="1000" fill="hold">
                                              <p:stCondLst>
                                                <p:cond delay="0"/>
                                              </p:stCondLst>
                                            </p:cTn>
                                            <p:tgtEl>
                                              <p:spTgt spid="99"/>
                                            </p:tgtEl>
                                            <p:attrNameLst>
                                              <p:attrName>r</p:attrName>
                                            </p:attrNameLst>
                                          </p:cBhvr>
                                        </p:animRot>
                                      </p:childTnLst>
                                    </p:cTn>
                                  </p:par>
                                  <p:par>
                                    <p:cTn id="15" presetID="56" presetClass="entr" presetSubtype="0" fill="hold" grpId="0" nodeType="withEffect" nodePh="1">
                                      <p:stCondLst>
                                        <p:cond delay="0"/>
                                      </p:stCondLst>
                                      <p:endCondLst>
                                        <p:cond evt="begin" delay="0">
                                          <p:tn val="15"/>
                                        </p:cond>
                                      </p:endCondLst>
                                      <p:iterate type="lt">
                                        <p:tmPct val="10000"/>
                                      </p:iterate>
                                      <p:childTnLst>
                                        <p:set>
                                          <p:cBhvr>
                                            <p:cTn id="16" dur="1" fill="hold">
                                              <p:stCondLst>
                                                <p:cond delay="0"/>
                                              </p:stCondLst>
                                            </p:cTn>
                                            <p:tgtEl>
                                              <p:spTgt spid="100"/>
                                            </p:tgtEl>
                                            <p:attrNameLst>
                                              <p:attrName>style.visibility</p:attrName>
                                            </p:attrNameLst>
                                          </p:cBhvr>
                                          <p:to>
                                            <p:strVal val="visible"/>
                                          </p:to>
                                        </p:set>
                                        <p:anim by="(-#ppt_w*2)" calcmode="lin" valueType="num">
                                          <p:cBhvr rctx="PPT">
                                            <p:cTn id="17" dur="500" autoRev="1" fill="hold">
                                              <p:stCondLst>
                                                <p:cond delay="0"/>
                                              </p:stCondLst>
                                            </p:cTn>
                                            <p:tgtEl>
                                              <p:spTgt spid="100"/>
                                            </p:tgtEl>
                                            <p:attrNameLst>
                                              <p:attrName>ppt_w</p:attrName>
                                            </p:attrNameLst>
                                          </p:cBhvr>
                                        </p:anim>
                                        <p:anim by="(#ppt_w*0.50)" calcmode="lin" valueType="num">
                                          <p:cBhvr>
                                            <p:cTn id="18" dur="500" decel="50000" autoRev="1" fill="hold">
                                              <p:stCondLst>
                                                <p:cond delay="0"/>
                                              </p:stCondLst>
                                            </p:cTn>
                                            <p:tgtEl>
                                              <p:spTgt spid="100"/>
                                            </p:tgtEl>
                                            <p:attrNameLst>
                                              <p:attrName>ppt_x</p:attrName>
                                            </p:attrNameLst>
                                          </p:cBhvr>
                                        </p:anim>
                                        <p:anim from="(-#ppt_h/2)" to="(#ppt_y)" calcmode="lin" valueType="num">
                                          <p:cBhvr>
                                            <p:cTn id="19" dur="1000" fill="hold">
                                              <p:stCondLst>
                                                <p:cond delay="0"/>
                                              </p:stCondLst>
                                            </p:cTn>
                                            <p:tgtEl>
                                              <p:spTgt spid="100"/>
                                            </p:tgtEl>
                                            <p:attrNameLst>
                                              <p:attrName>ppt_y</p:attrName>
                                            </p:attrNameLst>
                                          </p:cBhvr>
                                        </p:anim>
                                        <p:animRot by="21600000">
                                          <p:cBhvr>
                                            <p:cTn id="20" dur="1000" fill="hold">
                                              <p:stCondLst>
                                                <p:cond delay="0"/>
                                              </p:stCondLst>
                                            </p:cTn>
                                            <p:tgtEl>
                                              <p:spTgt spid="100"/>
                                            </p:tgtEl>
                                            <p:attrNameLst>
                                              <p:attrName>r</p:attrName>
                                            </p:attrNameLst>
                                          </p:cBhvr>
                                        </p:animRot>
                                      </p:childTnLst>
                                    </p:cTn>
                                  </p:par>
                                  <p:par>
                                    <p:cTn id="21" presetID="2" presetClass="entr" presetSubtype="1" fill="hold" nodeType="withEffect" p14:presetBounceEnd="40000">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14:bounceEnd="40000">
                                          <p:cBhvr additive="base">
                                            <p:cTn id="23" dur="1000" fill="hold"/>
                                            <p:tgtEl>
                                              <p:spTgt spid="26"/>
                                            </p:tgtEl>
                                            <p:attrNameLst>
                                              <p:attrName>ppt_x</p:attrName>
                                            </p:attrNameLst>
                                          </p:cBhvr>
                                          <p:tavLst>
                                            <p:tav tm="0">
                                              <p:val>
                                                <p:strVal val="#ppt_x"/>
                                              </p:val>
                                            </p:tav>
                                            <p:tav tm="100000">
                                              <p:val>
                                                <p:strVal val="#ppt_x"/>
                                              </p:val>
                                            </p:tav>
                                          </p:tavLst>
                                        </p:anim>
                                        <p:anim calcmode="lin" valueType="num" p14:bounceEnd="40000">
                                          <p:cBhvr additive="base">
                                            <p:cTn id="24" dur="1000" fill="hold"/>
                                            <p:tgtEl>
                                              <p:spTgt spid="26"/>
                                            </p:tgtEl>
                                            <p:attrNameLst>
                                              <p:attrName>ppt_y</p:attrName>
                                            </p:attrNameLst>
                                          </p:cBhvr>
                                          <p:tavLst>
                                            <p:tav tm="0">
                                              <p:val>
                                                <p:strVal val="0-#ppt_h/2"/>
                                              </p:val>
                                            </p:tav>
                                            <p:tav tm="100000">
                                              <p:val>
                                                <p:strVal val="#ppt_y"/>
                                              </p:val>
                                            </p:tav>
                                          </p:tavLst>
                                        </p:anim>
                                      </p:childTnLst>
                                    </p:cTn>
                                  </p:par>
                                </p:childTnLst>
                              </p:cTn>
                            </p:par>
                            <p:par>
                              <p:cTn id="25" fill="hold">
                                <p:stCondLst>
                                  <p:cond delay="0"/>
                                </p:stCondLst>
                                <p:childTnLst>
                                  <p:par>
                                    <p:cTn id="26" presetID="2" presetClass="entr" presetSubtype="2"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1+#ppt_w/2"/>
                                              </p:val>
                                            </p:tav>
                                            <p:tav tm="100000">
                                              <p:val>
                                                <p:strVal val="#ppt_x"/>
                                              </p:val>
                                            </p:tav>
                                          </p:tavLst>
                                        </p:anim>
                                        <p:anim calcmode="lin" valueType="num">
                                          <p:cBhvr additive="base">
                                            <p:cTn id="29" dur="500" fill="hold"/>
                                            <p:tgtEl>
                                              <p:spTgt spid="30"/>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2" presetClass="entr" presetSubtype="2" fill="hold" nodeType="after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additive="base">
                                            <p:cTn id="33" dur="500" fill="hold"/>
                                            <p:tgtEl>
                                              <p:spTgt spid="59"/>
                                            </p:tgtEl>
                                            <p:attrNameLst>
                                              <p:attrName>ppt_x</p:attrName>
                                            </p:attrNameLst>
                                          </p:cBhvr>
                                          <p:tavLst>
                                            <p:tav tm="0">
                                              <p:val>
                                                <p:strVal val="1+#ppt_w/2"/>
                                              </p:val>
                                            </p:tav>
                                            <p:tav tm="100000">
                                              <p:val>
                                                <p:strVal val="#ppt_x"/>
                                              </p:val>
                                            </p:tav>
                                          </p:tavLst>
                                        </p:anim>
                                        <p:anim calcmode="lin" valueType="num">
                                          <p:cBhvr additive="base">
                                            <p:cTn id="34" dur="500" fill="hold"/>
                                            <p:tgtEl>
                                              <p:spTgt spid="59"/>
                                            </p:tgtEl>
                                            <p:attrNameLst>
                                              <p:attrName>ppt_y</p:attrName>
                                            </p:attrNameLst>
                                          </p:cBhvr>
                                          <p:tavLst>
                                            <p:tav tm="0">
                                              <p:val>
                                                <p:strVal val="#ppt_y"/>
                                              </p:val>
                                            </p:tav>
                                            <p:tav tm="100000">
                                              <p:val>
                                                <p:strVal val="#ppt_y"/>
                                              </p:val>
                                            </p:tav>
                                          </p:tavLst>
                                        </p:anim>
                                      </p:childTnLst>
                                    </p:cTn>
                                  </p:par>
                                </p:childTnLst>
                              </p:cTn>
                            </p:par>
                            <p:par>
                              <p:cTn id="35" fill="hold">
                                <p:stCondLst>
                                  <p:cond delay="1000"/>
                                </p:stCondLst>
                                <p:childTnLst>
                                  <p:par>
                                    <p:cTn id="36" presetID="2" presetClass="entr" presetSubtype="2" fill="hold" nodeType="afterEffect">
                                      <p:stCondLst>
                                        <p:cond delay="0"/>
                                      </p:stCondLst>
                                      <p:childTnLst>
                                        <p:set>
                                          <p:cBhvr>
                                            <p:cTn id="37" dur="1" fill="hold">
                                              <p:stCondLst>
                                                <p:cond delay="0"/>
                                              </p:stCondLst>
                                            </p:cTn>
                                            <p:tgtEl>
                                              <p:spTgt spid="79"/>
                                            </p:tgtEl>
                                            <p:attrNameLst>
                                              <p:attrName>style.visibility</p:attrName>
                                            </p:attrNameLst>
                                          </p:cBhvr>
                                          <p:to>
                                            <p:strVal val="visible"/>
                                          </p:to>
                                        </p:set>
                                        <p:anim calcmode="lin" valueType="num">
                                          <p:cBhvr additive="base">
                                            <p:cTn id="38" dur="500" fill="hold"/>
                                            <p:tgtEl>
                                              <p:spTgt spid="79"/>
                                            </p:tgtEl>
                                            <p:attrNameLst>
                                              <p:attrName>ppt_x</p:attrName>
                                            </p:attrNameLst>
                                          </p:cBhvr>
                                          <p:tavLst>
                                            <p:tav tm="0">
                                              <p:val>
                                                <p:strVal val="1+#ppt_w/2"/>
                                              </p:val>
                                            </p:tav>
                                            <p:tav tm="100000">
                                              <p:val>
                                                <p:strVal val="#ppt_x"/>
                                              </p:val>
                                            </p:tav>
                                          </p:tavLst>
                                        </p:anim>
                                        <p:anim calcmode="lin" valueType="num">
                                          <p:cBhvr additive="base">
                                            <p:cTn id="39" dur="500" fill="hold"/>
                                            <p:tgtEl>
                                              <p:spTgt spid="79"/>
                                            </p:tgtEl>
                                            <p:attrNameLst>
                                              <p:attrName>ppt_y</p:attrName>
                                            </p:attrNameLst>
                                          </p:cBhvr>
                                          <p:tavLst>
                                            <p:tav tm="0">
                                              <p:val>
                                                <p:strVal val="#ppt_y"/>
                                              </p:val>
                                            </p:tav>
                                            <p:tav tm="100000">
                                              <p:val>
                                                <p:strVal val="#ppt_y"/>
                                              </p:val>
                                            </p:tav>
                                          </p:tavLst>
                                        </p:anim>
                                      </p:childTnLst>
                                    </p:cTn>
                                  </p:par>
                                </p:childTnLst>
                              </p:cTn>
                            </p:par>
                            <p:par>
                              <p:cTn id="40" fill="hold">
                                <p:stCondLst>
                                  <p:cond delay="1500"/>
                                </p:stCondLst>
                                <p:childTnLst>
                                  <p:par>
                                    <p:cTn id="41" presetID="2" presetClass="entr" presetSubtype="2" fill="hold" nodeType="afterEffect">
                                      <p:stCondLst>
                                        <p:cond delay="0"/>
                                      </p:stCondLst>
                                      <p:childTnLst>
                                        <p:set>
                                          <p:cBhvr>
                                            <p:cTn id="42" dur="1" fill="hold">
                                              <p:stCondLst>
                                                <p:cond delay="0"/>
                                              </p:stCondLst>
                                            </p:cTn>
                                            <p:tgtEl>
                                              <p:spTgt spid="89"/>
                                            </p:tgtEl>
                                            <p:attrNameLst>
                                              <p:attrName>style.visibility</p:attrName>
                                            </p:attrNameLst>
                                          </p:cBhvr>
                                          <p:to>
                                            <p:strVal val="visible"/>
                                          </p:to>
                                        </p:set>
                                        <p:anim calcmode="lin" valueType="num">
                                          <p:cBhvr additive="base">
                                            <p:cTn id="43" dur="500" fill="hold"/>
                                            <p:tgtEl>
                                              <p:spTgt spid="89"/>
                                            </p:tgtEl>
                                            <p:attrNameLst>
                                              <p:attrName>ppt_x</p:attrName>
                                            </p:attrNameLst>
                                          </p:cBhvr>
                                          <p:tavLst>
                                            <p:tav tm="0">
                                              <p:val>
                                                <p:strVal val="1+#ppt_w/2"/>
                                              </p:val>
                                            </p:tav>
                                            <p:tav tm="100000">
                                              <p:val>
                                                <p:strVal val="#ppt_x"/>
                                              </p:val>
                                            </p:tav>
                                          </p:tavLst>
                                        </p:anim>
                                        <p:anim calcmode="lin" valueType="num">
                                          <p:cBhvr additive="base">
                                            <p:cTn id="44" dur="5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99" grpId="0" autoUpdateAnimBg="0"/>
          <p:bldP spid="100" grpId="0" autoUpdateAnimBg="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1000" fill="hold"/>
                                            <p:tgtEl>
                                              <p:spTgt spid="54"/>
                                            </p:tgtEl>
                                            <p:attrNameLst>
                                              <p:attrName>ppt_x</p:attrName>
                                            </p:attrNameLst>
                                          </p:cBhvr>
                                          <p:tavLst>
                                            <p:tav tm="0">
                                              <p:val>
                                                <p:strVal val="1+#ppt_w/2"/>
                                              </p:val>
                                            </p:tav>
                                            <p:tav tm="100000">
                                              <p:val>
                                                <p:strVal val="#ppt_x"/>
                                              </p:val>
                                            </p:tav>
                                          </p:tavLst>
                                        </p:anim>
                                        <p:anim calcmode="lin" valueType="num">
                                          <p:cBhvr additive="base">
                                            <p:cTn id="8" dur="1000" fill="hold"/>
                                            <p:tgtEl>
                                              <p:spTgt spid="54"/>
                                            </p:tgtEl>
                                            <p:attrNameLst>
                                              <p:attrName>ppt_y</p:attrName>
                                            </p:attrNameLst>
                                          </p:cBhvr>
                                          <p:tavLst>
                                            <p:tav tm="0">
                                              <p:val>
                                                <p:strVal val="#ppt_y"/>
                                              </p:val>
                                            </p:tav>
                                            <p:tav tm="100000">
                                              <p:val>
                                                <p:strVal val="#ppt_y"/>
                                              </p:val>
                                            </p:tav>
                                          </p:tavLst>
                                        </p:anim>
                                      </p:childTnLst>
                                    </p:cTn>
                                  </p:par>
                                  <p:par>
                                    <p:cTn id="9" presetID="56" presetClass="entr" presetSubtype="0" fill="hold" grpId="0" nodeType="withEffect" nodePh="1">
                                      <p:stCondLst>
                                        <p:cond delay="0"/>
                                      </p:stCondLst>
                                      <p:endCondLst>
                                        <p:cond evt="begin" delay="0">
                                          <p:tn val="9"/>
                                        </p:cond>
                                      </p:endCondLst>
                                      <p:iterate type="lt">
                                        <p:tmPct val="10000"/>
                                      </p:iterate>
                                      <p:childTnLst>
                                        <p:set>
                                          <p:cBhvr>
                                            <p:cTn id="10" dur="1" fill="hold">
                                              <p:stCondLst>
                                                <p:cond delay="0"/>
                                              </p:stCondLst>
                                            </p:cTn>
                                            <p:tgtEl>
                                              <p:spTgt spid="99"/>
                                            </p:tgtEl>
                                            <p:attrNameLst>
                                              <p:attrName>style.visibility</p:attrName>
                                            </p:attrNameLst>
                                          </p:cBhvr>
                                          <p:to>
                                            <p:strVal val="visible"/>
                                          </p:to>
                                        </p:set>
                                        <p:anim by="(-#ppt_w*2)" calcmode="lin" valueType="num">
                                          <p:cBhvr rctx="PPT">
                                            <p:cTn id="11" dur="500" autoRev="1" fill="hold">
                                              <p:stCondLst>
                                                <p:cond delay="0"/>
                                              </p:stCondLst>
                                            </p:cTn>
                                            <p:tgtEl>
                                              <p:spTgt spid="99"/>
                                            </p:tgtEl>
                                            <p:attrNameLst>
                                              <p:attrName>ppt_w</p:attrName>
                                            </p:attrNameLst>
                                          </p:cBhvr>
                                        </p:anim>
                                        <p:anim by="(#ppt_w*0.50)" calcmode="lin" valueType="num">
                                          <p:cBhvr>
                                            <p:cTn id="12" dur="500" decel="50000" autoRev="1" fill="hold">
                                              <p:stCondLst>
                                                <p:cond delay="0"/>
                                              </p:stCondLst>
                                            </p:cTn>
                                            <p:tgtEl>
                                              <p:spTgt spid="99"/>
                                            </p:tgtEl>
                                            <p:attrNameLst>
                                              <p:attrName>ppt_x</p:attrName>
                                            </p:attrNameLst>
                                          </p:cBhvr>
                                        </p:anim>
                                        <p:anim from="(-#ppt_h/2)" to="(#ppt_y)" calcmode="lin" valueType="num">
                                          <p:cBhvr>
                                            <p:cTn id="13" dur="1000" fill="hold">
                                              <p:stCondLst>
                                                <p:cond delay="0"/>
                                              </p:stCondLst>
                                            </p:cTn>
                                            <p:tgtEl>
                                              <p:spTgt spid="99"/>
                                            </p:tgtEl>
                                            <p:attrNameLst>
                                              <p:attrName>ppt_y</p:attrName>
                                            </p:attrNameLst>
                                          </p:cBhvr>
                                        </p:anim>
                                        <p:animRot by="21600000">
                                          <p:cBhvr>
                                            <p:cTn id="14" dur="1000" fill="hold">
                                              <p:stCondLst>
                                                <p:cond delay="0"/>
                                              </p:stCondLst>
                                            </p:cTn>
                                            <p:tgtEl>
                                              <p:spTgt spid="99"/>
                                            </p:tgtEl>
                                            <p:attrNameLst>
                                              <p:attrName>r</p:attrName>
                                            </p:attrNameLst>
                                          </p:cBhvr>
                                        </p:animRot>
                                      </p:childTnLst>
                                    </p:cTn>
                                  </p:par>
                                  <p:par>
                                    <p:cTn id="15" presetID="56" presetClass="entr" presetSubtype="0" fill="hold" grpId="0" nodeType="withEffect" nodePh="1">
                                      <p:stCondLst>
                                        <p:cond delay="0"/>
                                      </p:stCondLst>
                                      <p:endCondLst>
                                        <p:cond evt="begin" delay="0">
                                          <p:tn val="15"/>
                                        </p:cond>
                                      </p:endCondLst>
                                      <p:iterate type="lt">
                                        <p:tmPct val="10000"/>
                                      </p:iterate>
                                      <p:childTnLst>
                                        <p:set>
                                          <p:cBhvr>
                                            <p:cTn id="16" dur="1" fill="hold">
                                              <p:stCondLst>
                                                <p:cond delay="0"/>
                                              </p:stCondLst>
                                            </p:cTn>
                                            <p:tgtEl>
                                              <p:spTgt spid="100"/>
                                            </p:tgtEl>
                                            <p:attrNameLst>
                                              <p:attrName>style.visibility</p:attrName>
                                            </p:attrNameLst>
                                          </p:cBhvr>
                                          <p:to>
                                            <p:strVal val="visible"/>
                                          </p:to>
                                        </p:set>
                                        <p:anim by="(-#ppt_w*2)" calcmode="lin" valueType="num">
                                          <p:cBhvr rctx="PPT">
                                            <p:cTn id="17" dur="500" autoRev="1" fill="hold">
                                              <p:stCondLst>
                                                <p:cond delay="0"/>
                                              </p:stCondLst>
                                            </p:cTn>
                                            <p:tgtEl>
                                              <p:spTgt spid="100"/>
                                            </p:tgtEl>
                                            <p:attrNameLst>
                                              <p:attrName>ppt_w</p:attrName>
                                            </p:attrNameLst>
                                          </p:cBhvr>
                                        </p:anim>
                                        <p:anim by="(#ppt_w*0.50)" calcmode="lin" valueType="num">
                                          <p:cBhvr>
                                            <p:cTn id="18" dur="500" decel="50000" autoRev="1" fill="hold">
                                              <p:stCondLst>
                                                <p:cond delay="0"/>
                                              </p:stCondLst>
                                            </p:cTn>
                                            <p:tgtEl>
                                              <p:spTgt spid="100"/>
                                            </p:tgtEl>
                                            <p:attrNameLst>
                                              <p:attrName>ppt_x</p:attrName>
                                            </p:attrNameLst>
                                          </p:cBhvr>
                                        </p:anim>
                                        <p:anim from="(-#ppt_h/2)" to="(#ppt_y)" calcmode="lin" valueType="num">
                                          <p:cBhvr>
                                            <p:cTn id="19" dur="1000" fill="hold">
                                              <p:stCondLst>
                                                <p:cond delay="0"/>
                                              </p:stCondLst>
                                            </p:cTn>
                                            <p:tgtEl>
                                              <p:spTgt spid="100"/>
                                            </p:tgtEl>
                                            <p:attrNameLst>
                                              <p:attrName>ppt_y</p:attrName>
                                            </p:attrNameLst>
                                          </p:cBhvr>
                                        </p:anim>
                                        <p:animRot by="21600000">
                                          <p:cBhvr>
                                            <p:cTn id="20" dur="1000" fill="hold">
                                              <p:stCondLst>
                                                <p:cond delay="0"/>
                                              </p:stCondLst>
                                            </p:cTn>
                                            <p:tgtEl>
                                              <p:spTgt spid="100"/>
                                            </p:tgtEl>
                                            <p:attrNameLst>
                                              <p:attrName>r</p:attrName>
                                            </p:attrNameLst>
                                          </p:cBhvr>
                                        </p:animRot>
                                      </p:childTnLst>
                                    </p:cTn>
                                  </p:par>
                                  <p:par>
                                    <p:cTn id="21" presetID="2" presetClass="entr" presetSubtype="1"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0-#ppt_h/2"/>
                                              </p:val>
                                            </p:tav>
                                            <p:tav tm="100000">
                                              <p:val>
                                                <p:strVal val="#ppt_y"/>
                                              </p:val>
                                            </p:tav>
                                          </p:tavLst>
                                        </p:anim>
                                      </p:childTnLst>
                                    </p:cTn>
                                  </p:par>
                                </p:childTnLst>
                              </p:cTn>
                            </p:par>
                            <p:par>
                              <p:cTn id="25" fill="hold">
                                <p:stCondLst>
                                  <p:cond delay="0"/>
                                </p:stCondLst>
                                <p:childTnLst>
                                  <p:par>
                                    <p:cTn id="26" presetID="2" presetClass="entr" presetSubtype="2"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1+#ppt_w/2"/>
                                              </p:val>
                                            </p:tav>
                                            <p:tav tm="100000">
                                              <p:val>
                                                <p:strVal val="#ppt_x"/>
                                              </p:val>
                                            </p:tav>
                                          </p:tavLst>
                                        </p:anim>
                                        <p:anim calcmode="lin" valueType="num">
                                          <p:cBhvr additive="base">
                                            <p:cTn id="29" dur="500" fill="hold"/>
                                            <p:tgtEl>
                                              <p:spTgt spid="30"/>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2" presetClass="entr" presetSubtype="2" fill="hold" nodeType="after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additive="base">
                                            <p:cTn id="33" dur="500" fill="hold"/>
                                            <p:tgtEl>
                                              <p:spTgt spid="59"/>
                                            </p:tgtEl>
                                            <p:attrNameLst>
                                              <p:attrName>ppt_x</p:attrName>
                                            </p:attrNameLst>
                                          </p:cBhvr>
                                          <p:tavLst>
                                            <p:tav tm="0">
                                              <p:val>
                                                <p:strVal val="1+#ppt_w/2"/>
                                              </p:val>
                                            </p:tav>
                                            <p:tav tm="100000">
                                              <p:val>
                                                <p:strVal val="#ppt_x"/>
                                              </p:val>
                                            </p:tav>
                                          </p:tavLst>
                                        </p:anim>
                                        <p:anim calcmode="lin" valueType="num">
                                          <p:cBhvr additive="base">
                                            <p:cTn id="34" dur="500" fill="hold"/>
                                            <p:tgtEl>
                                              <p:spTgt spid="59"/>
                                            </p:tgtEl>
                                            <p:attrNameLst>
                                              <p:attrName>ppt_y</p:attrName>
                                            </p:attrNameLst>
                                          </p:cBhvr>
                                          <p:tavLst>
                                            <p:tav tm="0">
                                              <p:val>
                                                <p:strVal val="#ppt_y"/>
                                              </p:val>
                                            </p:tav>
                                            <p:tav tm="100000">
                                              <p:val>
                                                <p:strVal val="#ppt_y"/>
                                              </p:val>
                                            </p:tav>
                                          </p:tavLst>
                                        </p:anim>
                                      </p:childTnLst>
                                    </p:cTn>
                                  </p:par>
                                </p:childTnLst>
                              </p:cTn>
                            </p:par>
                            <p:par>
                              <p:cTn id="35" fill="hold">
                                <p:stCondLst>
                                  <p:cond delay="1000"/>
                                </p:stCondLst>
                                <p:childTnLst>
                                  <p:par>
                                    <p:cTn id="36" presetID="2" presetClass="entr" presetSubtype="2" fill="hold" nodeType="afterEffect">
                                      <p:stCondLst>
                                        <p:cond delay="0"/>
                                      </p:stCondLst>
                                      <p:childTnLst>
                                        <p:set>
                                          <p:cBhvr>
                                            <p:cTn id="37" dur="1" fill="hold">
                                              <p:stCondLst>
                                                <p:cond delay="0"/>
                                              </p:stCondLst>
                                            </p:cTn>
                                            <p:tgtEl>
                                              <p:spTgt spid="79"/>
                                            </p:tgtEl>
                                            <p:attrNameLst>
                                              <p:attrName>style.visibility</p:attrName>
                                            </p:attrNameLst>
                                          </p:cBhvr>
                                          <p:to>
                                            <p:strVal val="visible"/>
                                          </p:to>
                                        </p:set>
                                        <p:anim calcmode="lin" valueType="num">
                                          <p:cBhvr additive="base">
                                            <p:cTn id="38" dur="500" fill="hold"/>
                                            <p:tgtEl>
                                              <p:spTgt spid="79"/>
                                            </p:tgtEl>
                                            <p:attrNameLst>
                                              <p:attrName>ppt_x</p:attrName>
                                            </p:attrNameLst>
                                          </p:cBhvr>
                                          <p:tavLst>
                                            <p:tav tm="0">
                                              <p:val>
                                                <p:strVal val="1+#ppt_w/2"/>
                                              </p:val>
                                            </p:tav>
                                            <p:tav tm="100000">
                                              <p:val>
                                                <p:strVal val="#ppt_x"/>
                                              </p:val>
                                            </p:tav>
                                          </p:tavLst>
                                        </p:anim>
                                        <p:anim calcmode="lin" valueType="num">
                                          <p:cBhvr additive="base">
                                            <p:cTn id="39" dur="500" fill="hold"/>
                                            <p:tgtEl>
                                              <p:spTgt spid="79"/>
                                            </p:tgtEl>
                                            <p:attrNameLst>
                                              <p:attrName>ppt_y</p:attrName>
                                            </p:attrNameLst>
                                          </p:cBhvr>
                                          <p:tavLst>
                                            <p:tav tm="0">
                                              <p:val>
                                                <p:strVal val="#ppt_y"/>
                                              </p:val>
                                            </p:tav>
                                            <p:tav tm="100000">
                                              <p:val>
                                                <p:strVal val="#ppt_y"/>
                                              </p:val>
                                            </p:tav>
                                          </p:tavLst>
                                        </p:anim>
                                      </p:childTnLst>
                                    </p:cTn>
                                  </p:par>
                                </p:childTnLst>
                              </p:cTn>
                            </p:par>
                            <p:par>
                              <p:cTn id="40" fill="hold">
                                <p:stCondLst>
                                  <p:cond delay="1500"/>
                                </p:stCondLst>
                                <p:childTnLst>
                                  <p:par>
                                    <p:cTn id="41" presetID="2" presetClass="entr" presetSubtype="2" fill="hold" nodeType="afterEffect">
                                      <p:stCondLst>
                                        <p:cond delay="0"/>
                                      </p:stCondLst>
                                      <p:childTnLst>
                                        <p:set>
                                          <p:cBhvr>
                                            <p:cTn id="42" dur="1" fill="hold">
                                              <p:stCondLst>
                                                <p:cond delay="0"/>
                                              </p:stCondLst>
                                            </p:cTn>
                                            <p:tgtEl>
                                              <p:spTgt spid="89"/>
                                            </p:tgtEl>
                                            <p:attrNameLst>
                                              <p:attrName>style.visibility</p:attrName>
                                            </p:attrNameLst>
                                          </p:cBhvr>
                                          <p:to>
                                            <p:strVal val="visible"/>
                                          </p:to>
                                        </p:set>
                                        <p:anim calcmode="lin" valueType="num">
                                          <p:cBhvr additive="base">
                                            <p:cTn id="43" dur="500" fill="hold"/>
                                            <p:tgtEl>
                                              <p:spTgt spid="89"/>
                                            </p:tgtEl>
                                            <p:attrNameLst>
                                              <p:attrName>ppt_x</p:attrName>
                                            </p:attrNameLst>
                                          </p:cBhvr>
                                          <p:tavLst>
                                            <p:tav tm="0">
                                              <p:val>
                                                <p:strVal val="1+#ppt_w/2"/>
                                              </p:val>
                                            </p:tav>
                                            <p:tav tm="100000">
                                              <p:val>
                                                <p:strVal val="#ppt_x"/>
                                              </p:val>
                                            </p:tav>
                                          </p:tavLst>
                                        </p:anim>
                                        <p:anim calcmode="lin" valueType="num">
                                          <p:cBhvr additive="base">
                                            <p:cTn id="44" dur="5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99" grpId="0" autoUpdateAnimBg="0"/>
          <p:bldP spid="100" grpId="0" autoUpdateAnimBg="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2132" y="761700"/>
            <a:ext cx="4023264" cy="456129"/>
          </a:xfrm>
        </p:spPr>
        <p:txBody>
          <a:bodyPr/>
          <a:lstStyle/>
          <a:p>
            <a:pPr>
              <a:lnSpc>
                <a:spcPct val="120000"/>
              </a:lnSpc>
            </a:pPr>
            <a:r>
              <a:rPr lang="en-US" altLang="zh-CN" dirty="0"/>
              <a:t>The Graph</a:t>
            </a:r>
            <a:endParaRPr lang="en-US" altLang="zh-CN" dirty="0"/>
          </a:p>
        </p:txBody>
      </p:sp>
      <p:pic>
        <p:nvPicPr>
          <p:cNvPr id="15" name="Picture 2" descr="D:\快盘\培训PPT\咸安PPT制作培训教程\导出\平板.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28690" y="1485900"/>
            <a:ext cx="5568315" cy="404241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p:nvPr/>
        </p:nvGrpSpPr>
        <p:grpSpPr>
          <a:xfrm>
            <a:off x="1532420" y="1590604"/>
            <a:ext cx="4496308" cy="1715770"/>
            <a:chOff x="1007084" y="1225382"/>
            <a:chExt cx="5440787" cy="2076178"/>
          </a:xfrm>
        </p:grpSpPr>
        <p:sp>
          <p:nvSpPr>
            <p:cNvPr id="17" name="Oval 17"/>
            <p:cNvSpPr/>
            <p:nvPr/>
          </p:nvSpPr>
          <p:spPr bwMode="auto">
            <a:xfrm>
              <a:off x="1007084" y="1372699"/>
              <a:ext cx="680125" cy="678007"/>
            </a:xfrm>
            <a:prstGeom prst="ellipse">
              <a:avLst/>
            </a:pr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120000"/>
                </a:lnSpc>
                <a:spcBef>
                  <a:spcPct val="0"/>
                </a:spcBef>
              </a:pPr>
              <a:r>
                <a:rPr lang="en-US" altLang="zh-CN" dirty="0">
                  <a:solidFill>
                    <a:schemeClr val="bg1"/>
                  </a:solidFill>
                  <a:latin typeface="思源黑体" pitchFamily="34" charset="-122"/>
                  <a:ea typeface="思源黑体" pitchFamily="34" charset="-122"/>
                </a:rPr>
                <a:t>1</a:t>
              </a:r>
              <a:endParaRPr lang="zh-CN" altLang="en-US" dirty="0">
                <a:solidFill>
                  <a:schemeClr val="bg1"/>
                </a:solidFill>
                <a:latin typeface="思源黑体" pitchFamily="34" charset="-122"/>
                <a:ea typeface="思源黑体" pitchFamily="34" charset="-122"/>
              </a:endParaRPr>
            </a:p>
          </p:txBody>
        </p:sp>
        <p:sp>
          <p:nvSpPr>
            <p:cNvPr id="18" name="矩形 17"/>
            <p:cNvSpPr/>
            <p:nvPr/>
          </p:nvSpPr>
          <p:spPr>
            <a:xfrm>
              <a:off x="1808363" y="1225382"/>
              <a:ext cx="4639508" cy="207617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20000"/>
                </a:lnSpc>
              </a:pPr>
              <a:r>
                <a:rPr lang="en-US" altLang="zh-CN" sz="2400" b="1" dirty="0">
                  <a:solidFill>
                    <a:srgbClr val="313D51"/>
                  </a:solidFill>
                  <a:latin typeface="思源黑体" pitchFamily="34" charset="-122"/>
                  <a:ea typeface="思源黑体" pitchFamily="34" charset="-122"/>
                  <a:sym typeface="Arial" panose="020B0604020202020204" pitchFamily="34" charset="0"/>
                </a:rPr>
                <a:t>Cerebral Shrinkage</a:t>
              </a:r>
              <a:endParaRPr lang="en-US" altLang="zh-CN" sz="2400" b="1" dirty="0">
                <a:solidFill>
                  <a:srgbClr val="313D51"/>
                </a:solidFill>
                <a:latin typeface="思源黑体" pitchFamily="34" charset="-122"/>
                <a:ea typeface="思源黑体" pitchFamily="34" charset="-122"/>
                <a:sym typeface="Arial" panose="020B0604020202020204" pitchFamily="34" charset="0"/>
              </a:endParaRPr>
            </a:p>
            <a:p>
              <a:pPr>
                <a:lnSpc>
                  <a:spcPct val="120000"/>
                </a:lnSpc>
              </a:pPr>
              <a:r>
                <a:rPr lang="zh-CN" altLang="en-US" sz="2400" b="1" dirty="0">
                  <a:solidFill>
                    <a:srgbClr val="313D51"/>
                  </a:solidFill>
                  <a:latin typeface="思源黑体" pitchFamily="34" charset="-122"/>
                  <a:ea typeface="思源黑体" pitchFamily="34" charset="-122"/>
                  <a:sym typeface="Arial" panose="020B0604020202020204" pitchFamily="34" charset="0"/>
                </a:rPr>
                <a:t>【脑萎缩】</a:t>
              </a:r>
              <a:endParaRPr lang="en-US" altLang="zh-CN" b="1" dirty="0">
                <a:solidFill>
                  <a:srgbClr val="313D51"/>
                </a:solidFill>
                <a:latin typeface="思源黑体" pitchFamily="34" charset="-122"/>
                <a:ea typeface="思源黑体" pitchFamily="34" charset="-122"/>
                <a:sym typeface="Arial" panose="020B0604020202020204" pitchFamily="34" charset="0"/>
              </a:endParaRPr>
            </a:p>
            <a:p>
              <a:pPr>
                <a:lnSpc>
                  <a:spcPct val="120000"/>
                </a:lnSpc>
              </a:pPr>
              <a:r>
                <a:rPr lang="zh-CN" altLang="en-US" sz="2000" dirty="0">
                  <a:solidFill>
                    <a:schemeClr val="tx1">
                      <a:lumMod val="65000"/>
                      <a:lumOff val="35000"/>
                    </a:schemeClr>
                  </a:solidFill>
                  <a:latin typeface="思源黑体" pitchFamily="34" charset="-122"/>
                  <a:ea typeface="思源黑体" pitchFamily="34" charset="-122"/>
                  <a:sym typeface="Arial" panose="020B0604020202020204" pitchFamily="34" charset="0"/>
                </a:rPr>
                <a:t> </a:t>
              </a:r>
              <a:r>
                <a:rPr lang="en-US" altLang="zh-CN" sz="2000" dirty="0">
                  <a:solidFill>
                    <a:schemeClr val="tx1">
                      <a:lumMod val="65000"/>
                      <a:lumOff val="35000"/>
                    </a:schemeClr>
                  </a:solidFill>
                  <a:latin typeface="思源黑体" pitchFamily="34" charset="-122"/>
                  <a:ea typeface="思源黑体" pitchFamily="34" charset="-122"/>
                  <a:sym typeface="Arial" panose="020B0604020202020204" pitchFamily="34" charset="0"/>
                </a:rPr>
                <a:t>T</a:t>
              </a:r>
              <a:r>
                <a:rPr lang="zh-CN" altLang="en-US" sz="2000" dirty="0">
                  <a:solidFill>
                    <a:schemeClr val="tx1">
                      <a:lumMod val="65000"/>
                      <a:lumOff val="35000"/>
                    </a:schemeClr>
                  </a:solidFill>
                  <a:latin typeface="思源黑体" pitchFamily="34" charset="-122"/>
                  <a:ea typeface="思源黑体" pitchFamily="34" charset="-122"/>
                  <a:sym typeface="Arial" panose="020B0604020202020204" pitchFamily="34" charset="0"/>
                </a:rPr>
                <a:t>he main cause of Alzheimer’s disease</a:t>
              </a:r>
              <a:r>
                <a:rPr lang="en-US" altLang="zh-CN" sz="2000" dirty="0">
                  <a:solidFill>
                    <a:schemeClr val="tx1">
                      <a:lumMod val="65000"/>
                      <a:lumOff val="35000"/>
                    </a:schemeClr>
                  </a:solidFill>
                  <a:latin typeface="思源黑体" pitchFamily="34" charset="-122"/>
                  <a:ea typeface="思源黑体" pitchFamily="34" charset="-122"/>
                  <a:sym typeface="Arial" panose="020B0604020202020204" pitchFamily="34" charset="0"/>
                </a:rPr>
                <a:t>.</a:t>
              </a:r>
              <a:endParaRPr lang="en-US" altLang="zh-CN" sz="2000" dirty="0">
                <a:solidFill>
                  <a:schemeClr val="tx1">
                    <a:lumMod val="65000"/>
                    <a:lumOff val="35000"/>
                  </a:schemeClr>
                </a:solidFill>
                <a:latin typeface="思源黑体" pitchFamily="34" charset="-122"/>
                <a:ea typeface="思源黑体" pitchFamily="34" charset="-122"/>
                <a:sym typeface="Arial" panose="020B0604020202020204" pitchFamily="34" charset="0"/>
              </a:endParaRPr>
            </a:p>
          </p:txBody>
        </p:sp>
      </p:grpSp>
      <p:grpSp>
        <p:nvGrpSpPr>
          <p:cNvPr id="19" name="组合 18"/>
          <p:cNvGrpSpPr/>
          <p:nvPr/>
        </p:nvGrpSpPr>
        <p:grpSpPr>
          <a:xfrm>
            <a:off x="1460030" y="3306547"/>
            <a:ext cx="4448810" cy="788670"/>
            <a:chOff x="1007084" y="2787416"/>
            <a:chExt cx="5383312" cy="954336"/>
          </a:xfrm>
        </p:grpSpPr>
        <p:sp>
          <p:nvSpPr>
            <p:cNvPr id="20" name="Oval 17"/>
            <p:cNvSpPr/>
            <p:nvPr/>
          </p:nvSpPr>
          <p:spPr bwMode="auto">
            <a:xfrm>
              <a:off x="1007084" y="2925107"/>
              <a:ext cx="680125" cy="678007"/>
            </a:xfrm>
            <a:prstGeom prst="ellipse">
              <a:avLst/>
            </a:pr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120000"/>
                </a:lnSpc>
                <a:spcBef>
                  <a:spcPct val="0"/>
                </a:spcBef>
              </a:pPr>
              <a:r>
                <a:rPr lang="en-US" altLang="zh-CN" dirty="0">
                  <a:solidFill>
                    <a:schemeClr val="bg1"/>
                  </a:solidFill>
                  <a:latin typeface="思源黑体" pitchFamily="34" charset="-122"/>
                  <a:ea typeface="思源黑体" pitchFamily="34" charset="-122"/>
                </a:rPr>
                <a:t>2</a:t>
              </a:r>
              <a:endParaRPr lang="zh-CN" altLang="en-US" dirty="0">
                <a:solidFill>
                  <a:schemeClr val="bg1"/>
                </a:solidFill>
                <a:latin typeface="思源黑体" pitchFamily="34" charset="-122"/>
                <a:ea typeface="思源黑体" pitchFamily="34" charset="-122"/>
              </a:endParaRPr>
            </a:p>
          </p:txBody>
        </p:sp>
        <p:sp>
          <p:nvSpPr>
            <p:cNvPr id="21" name="矩形 20"/>
            <p:cNvSpPr/>
            <p:nvPr/>
          </p:nvSpPr>
          <p:spPr>
            <a:xfrm>
              <a:off x="1750882" y="2787416"/>
              <a:ext cx="4639514" cy="95433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oAutofit/>
            </a:bodyPr>
            <a:lstStyle/>
            <a:p>
              <a:pPr>
                <a:lnSpc>
                  <a:spcPct val="120000"/>
                </a:lnSpc>
              </a:pPr>
              <a:r>
                <a:rPr lang="en-US" altLang="zh-CN" sz="2400" b="1" dirty="0">
                  <a:solidFill>
                    <a:srgbClr val="313D51"/>
                  </a:solidFill>
                  <a:latin typeface="思源黑体" pitchFamily="34" charset="-122"/>
                  <a:ea typeface="思源黑体" pitchFamily="34" charset="-122"/>
                  <a:sym typeface="Arial" panose="020B0604020202020204" pitchFamily="34" charset="0"/>
                </a:rPr>
                <a:t> </a:t>
              </a:r>
              <a:r>
                <a:rPr lang="en-US" altLang="zh-CN" sz="2000" b="1" dirty="0">
                  <a:solidFill>
                    <a:srgbClr val="313D51"/>
                  </a:solidFill>
                  <a:latin typeface="思源黑体" pitchFamily="34" charset="-122"/>
                  <a:ea typeface="思源黑体" pitchFamily="34" charset="-122"/>
                  <a:sym typeface="Arial" panose="020B0604020202020204" pitchFamily="34" charset="0"/>
                </a:rPr>
                <a:t>β Amyloid Protein</a:t>
              </a:r>
              <a:r>
                <a:rPr lang="zh-CN" altLang="en-US" sz="2000" b="1" dirty="0">
                  <a:solidFill>
                    <a:srgbClr val="313D51"/>
                  </a:solidFill>
                  <a:latin typeface="思源黑体" pitchFamily="34" charset="-122"/>
                  <a:ea typeface="思源黑体" pitchFamily="34" charset="-122"/>
                  <a:sym typeface="Arial" panose="020B0604020202020204" pitchFamily="34" charset="0"/>
                </a:rPr>
                <a:t>【</a:t>
              </a:r>
              <a:r>
                <a:rPr lang="en-US" altLang="zh-CN" sz="2000" b="1" dirty="0">
                  <a:solidFill>
                    <a:srgbClr val="313D51"/>
                  </a:solidFill>
                  <a:latin typeface="思源黑体" pitchFamily="34" charset="-122"/>
                  <a:ea typeface="思源黑体" pitchFamily="34" charset="-122"/>
                  <a:sym typeface="Arial" panose="020B0604020202020204" pitchFamily="34" charset="0"/>
                </a:rPr>
                <a:t>β</a:t>
              </a:r>
              <a:r>
                <a:rPr lang="zh-CN" altLang="en-US" sz="2000" b="1" dirty="0">
                  <a:solidFill>
                    <a:srgbClr val="313D51"/>
                  </a:solidFill>
                  <a:latin typeface="思源黑体" pitchFamily="34" charset="-122"/>
                  <a:ea typeface="思源黑体" pitchFamily="34" charset="-122"/>
                  <a:sym typeface="Arial" panose="020B0604020202020204" pitchFamily="34" charset="0"/>
                </a:rPr>
                <a:t>淀粉蛋白】</a:t>
              </a:r>
              <a:r>
                <a:rPr lang="en-US" altLang="zh-CN" sz="2000" b="1" dirty="0">
                  <a:solidFill>
                    <a:srgbClr val="313D51"/>
                  </a:solidFill>
                  <a:latin typeface="思源黑体" pitchFamily="34" charset="-122"/>
                  <a:ea typeface="思源黑体" pitchFamily="34" charset="-122"/>
                  <a:sym typeface="Arial" panose="020B0604020202020204" pitchFamily="34" charset="0"/>
                </a:rPr>
                <a:t> Content</a:t>
              </a:r>
              <a:endParaRPr lang="en-US" altLang="zh-CN" sz="2000" b="1" dirty="0">
                <a:solidFill>
                  <a:srgbClr val="313D51"/>
                </a:solidFill>
                <a:latin typeface="思源黑体" pitchFamily="34" charset="-122"/>
                <a:ea typeface="思源黑体" pitchFamily="34" charset="-122"/>
                <a:sym typeface="Arial" panose="020B0604020202020204" pitchFamily="34" charset="0"/>
              </a:endParaRPr>
            </a:p>
            <a:p>
              <a:pPr>
                <a:lnSpc>
                  <a:spcPct val="120000"/>
                </a:lnSpc>
              </a:pPr>
              <a:r>
                <a:rPr lang="en-US" altLang="zh-CN" sz="1600" dirty="0">
                  <a:solidFill>
                    <a:srgbClr val="313D51"/>
                  </a:solidFill>
                  <a:latin typeface="思源黑体" pitchFamily="34" charset="-122"/>
                  <a:ea typeface="思源黑体" pitchFamily="34" charset="-122"/>
                  <a:sym typeface="Arial" panose="020B0604020202020204" pitchFamily="34" charset="0"/>
                </a:rPr>
                <a:t> people with Alzheimer’s disease have more than 45 percent amyloid beta than their peers</a:t>
              </a:r>
              <a:endParaRPr lang="en-US" altLang="zh-CN" sz="1600" dirty="0">
                <a:solidFill>
                  <a:srgbClr val="313D51"/>
                </a:solidFill>
                <a:latin typeface="思源黑体" pitchFamily="34" charset="-122"/>
                <a:ea typeface="思源黑体" pitchFamily="34" charset="-122"/>
                <a:sym typeface="Arial" panose="020B0604020202020204" pitchFamily="34" charset="0"/>
              </a:endParaRPr>
            </a:p>
          </p:txBody>
        </p:sp>
      </p:grpSp>
      <p:grpSp>
        <p:nvGrpSpPr>
          <p:cNvPr id="22" name="组合 21"/>
          <p:cNvGrpSpPr/>
          <p:nvPr/>
        </p:nvGrpSpPr>
        <p:grpSpPr>
          <a:xfrm>
            <a:off x="1479715" y="5023760"/>
            <a:ext cx="4361838" cy="755650"/>
            <a:chOff x="1007084" y="4355902"/>
            <a:chExt cx="5278071" cy="914381"/>
          </a:xfrm>
        </p:grpSpPr>
        <p:sp>
          <p:nvSpPr>
            <p:cNvPr id="23" name="Oval 17"/>
            <p:cNvSpPr/>
            <p:nvPr/>
          </p:nvSpPr>
          <p:spPr bwMode="auto">
            <a:xfrm>
              <a:off x="1007084" y="4484588"/>
              <a:ext cx="680125" cy="678007"/>
            </a:xfrm>
            <a:prstGeom prst="ellipse">
              <a:avLst/>
            </a:pr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120000"/>
                </a:lnSpc>
                <a:spcBef>
                  <a:spcPct val="0"/>
                </a:spcBef>
              </a:pPr>
              <a:r>
                <a:rPr lang="en-US" altLang="zh-CN" dirty="0">
                  <a:solidFill>
                    <a:schemeClr val="bg1"/>
                  </a:solidFill>
                  <a:latin typeface="思源黑体" pitchFamily="34" charset="-122"/>
                  <a:ea typeface="思源黑体" pitchFamily="34" charset="-122"/>
                </a:rPr>
                <a:t>3</a:t>
              </a:r>
              <a:endParaRPr lang="zh-CN" altLang="en-US" dirty="0">
                <a:solidFill>
                  <a:schemeClr val="bg1"/>
                </a:solidFill>
                <a:latin typeface="思源黑体" pitchFamily="34" charset="-122"/>
                <a:ea typeface="思源黑体" pitchFamily="34" charset="-122"/>
              </a:endParaRPr>
            </a:p>
          </p:txBody>
        </p:sp>
        <p:sp>
          <p:nvSpPr>
            <p:cNvPr id="24" name="矩形 23"/>
            <p:cNvSpPr/>
            <p:nvPr/>
          </p:nvSpPr>
          <p:spPr>
            <a:xfrm>
              <a:off x="1808364" y="4355902"/>
              <a:ext cx="4476791" cy="91438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20000"/>
                </a:lnSpc>
              </a:pPr>
              <a:r>
                <a:rPr lang="en-US" altLang="zh-CN" b="1" dirty="0">
                  <a:solidFill>
                    <a:schemeClr val="tx1">
                      <a:lumMod val="65000"/>
                      <a:lumOff val="35000"/>
                    </a:schemeClr>
                  </a:solidFill>
                  <a:latin typeface="思源黑体" pitchFamily="34" charset="-122"/>
                  <a:ea typeface="思源黑体" pitchFamily="34" charset="-122"/>
                  <a:sym typeface="Arial" panose="020B0604020202020204" pitchFamily="34" charset="0"/>
                </a:rPr>
                <a:t>A direct correlation between β amyloid and sleep duration.</a:t>
              </a:r>
              <a:endParaRPr lang="en-US" altLang="zh-CN" b="1" dirty="0">
                <a:solidFill>
                  <a:schemeClr val="tx1">
                    <a:lumMod val="65000"/>
                    <a:lumOff val="35000"/>
                  </a:schemeClr>
                </a:solidFill>
                <a:latin typeface="思源黑体" pitchFamily="34" charset="-122"/>
                <a:ea typeface="思源黑体" pitchFamily="34" charset="-122"/>
                <a:sym typeface="Arial" panose="020B0604020202020204" pitchFamily="34" charset="0"/>
              </a:endParaRPr>
            </a:p>
          </p:txBody>
        </p:sp>
      </p:grpSp>
      <p:sp>
        <p:nvSpPr>
          <p:cNvPr id="34" name="文本框 33"/>
          <p:cNvSpPr txBox="1"/>
          <p:nvPr/>
        </p:nvSpPr>
        <p:spPr>
          <a:xfrm>
            <a:off x="7538085" y="5175885"/>
            <a:ext cx="2832100" cy="1124585"/>
          </a:xfrm>
          <a:prstGeom prst="rect">
            <a:avLst/>
          </a:prstGeom>
          <a:noFill/>
        </p:spPr>
        <p:txBody>
          <a:bodyPr wrap="square" rtlCol="0">
            <a:spAutoFit/>
          </a:bodyPr>
          <a:lstStyle/>
          <a:p>
            <a:pPr>
              <a:lnSpc>
                <a:spcPct val="120000"/>
              </a:lnSpc>
            </a:pPr>
            <a:r>
              <a:rPr lang="en-US" altLang="zh-CN" sz="2800" dirty="0">
                <a:solidFill>
                  <a:srgbClr val="313D51"/>
                </a:solidFill>
                <a:latin typeface="思源黑体" pitchFamily="34" charset="-122"/>
                <a:ea typeface="思源黑体" pitchFamily="34" charset="-122"/>
              </a:rPr>
              <a:t>The Difference       Of  2 brains</a:t>
            </a:r>
            <a:endParaRPr lang="zh-CN" altLang="en-US" sz="2800" dirty="0">
              <a:solidFill>
                <a:srgbClr val="313D51"/>
              </a:solidFill>
              <a:latin typeface="思源黑体" pitchFamily="34" charset="-122"/>
              <a:ea typeface="思源黑体" pitchFamily="34" charset="-122"/>
            </a:endParaRPr>
          </a:p>
        </p:txBody>
      </p:sp>
      <p:pic>
        <p:nvPicPr>
          <p:cNvPr id="4" name="图片 3" descr="IMG_256"/>
          <p:cNvPicPr>
            <a:picLocks noChangeAspect="1"/>
          </p:cNvPicPr>
          <p:nvPr/>
        </p:nvPicPr>
        <p:blipFill>
          <a:blip r:embed="rId2"/>
          <a:stretch>
            <a:fillRect/>
          </a:stretch>
        </p:blipFill>
        <p:spPr>
          <a:xfrm>
            <a:off x="6329680" y="1731010"/>
            <a:ext cx="4966335" cy="2964180"/>
          </a:xfrm>
          <a:prstGeom prst="rect">
            <a:avLst/>
          </a:prstGeom>
          <a:noFill/>
          <a:ln w="9525">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0-#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0-#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en-US" altLang="zh-CN" dirty="0"/>
              <a:t>What Will We Become?</a:t>
            </a:r>
            <a:endParaRPr lang="en-US" altLang="zh-CN" dirty="0"/>
          </a:p>
        </p:txBody>
      </p:sp>
      <p:sp>
        <p:nvSpPr>
          <p:cNvPr id="28" name="Freeform 3"/>
          <p:cNvSpPr/>
          <p:nvPr/>
        </p:nvSpPr>
        <p:spPr bwMode="gray">
          <a:xfrm rot="19490962">
            <a:off x="4060825" y="3642360"/>
            <a:ext cx="2219960" cy="3121660"/>
          </a:xfrm>
          <a:custGeom>
            <a:avLst/>
            <a:gdLst>
              <a:gd name="T0" fmla="*/ 1219 w 1921"/>
              <a:gd name="T1" fmla="*/ 3 h 1516"/>
              <a:gd name="T2" fmla="*/ 1047 w 1921"/>
              <a:gd name="T3" fmla="*/ 20 h 1516"/>
              <a:gd name="T4" fmla="*/ 900 w 1921"/>
              <a:gd name="T5" fmla="*/ 43 h 1516"/>
              <a:gd name="T6" fmla="*/ 763 w 1921"/>
              <a:gd name="T7" fmla="*/ 76 h 1516"/>
              <a:gd name="T8" fmla="*/ 593 w 1921"/>
              <a:gd name="T9" fmla="*/ 128 h 1516"/>
              <a:gd name="T10" fmla="*/ 449 w 1921"/>
              <a:gd name="T11" fmla="*/ 187 h 1516"/>
              <a:gd name="T12" fmla="*/ 345 w 1921"/>
              <a:gd name="T13" fmla="*/ 244 h 1516"/>
              <a:gd name="T14" fmla="*/ 261 w 1921"/>
              <a:gd name="T15" fmla="*/ 301 h 1516"/>
              <a:gd name="T16" fmla="*/ 184 w 1921"/>
              <a:gd name="T17" fmla="*/ 366 h 1516"/>
              <a:gd name="T18" fmla="*/ 118 w 1921"/>
              <a:gd name="T19" fmla="*/ 431 h 1516"/>
              <a:gd name="T20" fmla="*/ 58 w 1921"/>
              <a:gd name="T21" fmla="*/ 516 h 1516"/>
              <a:gd name="T22" fmla="*/ 21 w 1921"/>
              <a:gd name="T23" fmla="*/ 594 h 1516"/>
              <a:gd name="T24" fmla="*/ 0 w 1921"/>
              <a:gd name="T25" fmla="*/ 695 h 1516"/>
              <a:gd name="T26" fmla="*/ 14 w 1921"/>
              <a:gd name="T27" fmla="*/ 785 h 1516"/>
              <a:gd name="T28" fmla="*/ 47 w 1921"/>
              <a:gd name="T29" fmla="*/ 872 h 1516"/>
              <a:gd name="T30" fmla="*/ 92 w 1921"/>
              <a:gd name="T31" fmla="*/ 946 h 1516"/>
              <a:gd name="T32" fmla="*/ 179 w 1921"/>
              <a:gd name="T33" fmla="*/ 1041 h 1516"/>
              <a:gd name="T34" fmla="*/ 271 w 1921"/>
              <a:gd name="T35" fmla="*/ 1115 h 1516"/>
              <a:gd name="T36" fmla="*/ 377 w 1921"/>
              <a:gd name="T37" fmla="*/ 1176 h 1516"/>
              <a:gd name="T38" fmla="*/ 512 w 1921"/>
              <a:gd name="T39" fmla="*/ 1244 h 1516"/>
              <a:gd name="T40" fmla="*/ 667 w 1921"/>
              <a:gd name="T41" fmla="*/ 1302 h 1516"/>
              <a:gd name="T42" fmla="*/ 978 w 1921"/>
              <a:gd name="T43" fmla="*/ 1373 h 1516"/>
              <a:gd name="T44" fmla="*/ 1248 w 1921"/>
              <a:gd name="T45" fmla="*/ 1403 h 1516"/>
              <a:gd name="T46" fmla="*/ 1403 w 1921"/>
              <a:gd name="T47" fmla="*/ 1515 h 1516"/>
              <a:gd name="T48" fmla="*/ 1397 w 1921"/>
              <a:gd name="T49" fmla="*/ 1031 h 1516"/>
              <a:gd name="T50" fmla="*/ 1243 w 1921"/>
              <a:gd name="T51" fmla="*/ 1132 h 1516"/>
              <a:gd name="T52" fmla="*/ 1007 w 1921"/>
              <a:gd name="T53" fmla="*/ 1098 h 1516"/>
              <a:gd name="T54" fmla="*/ 757 w 1921"/>
              <a:gd name="T55" fmla="*/ 1025 h 1516"/>
              <a:gd name="T56" fmla="*/ 619 w 1921"/>
              <a:gd name="T57" fmla="*/ 957 h 1516"/>
              <a:gd name="T58" fmla="*/ 506 w 1921"/>
              <a:gd name="T59" fmla="*/ 888 h 1516"/>
              <a:gd name="T60" fmla="*/ 417 w 1921"/>
              <a:gd name="T61" fmla="*/ 806 h 1516"/>
              <a:gd name="T62" fmla="*/ 348 w 1921"/>
              <a:gd name="T63" fmla="*/ 708 h 1516"/>
              <a:gd name="T64" fmla="*/ 319 w 1921"/>
              <a:gd name="T65" fmla="*/ 610 h 1516"/>
              <a:gd name="T66" fmla="*/ 321 w 1921"/>
              <a:gd name="T67" fmla="*/ 522 h 1516"/>
              <a:gd name="T68" fmla="*/ 348 w 1921"/>
              <a:gd name="T69" fmla="*/ 437 h 1516"/>
              <a:gd name="T70" fmla="*/ 401 w 1921"/>
              <a:gd name="T71" fmla="*/ 351 h 1516"/>
              <a:gd name="T72" fmla="*/ 509 w 1921"/>
              <a:gd name="T73" fmla="*/ 251 h 1516"/>
              <a:gd name="T74" fmla="*/ 643 w 1921"/>
              <a:gd name="T75" fmla="*/ 169 h 1516"/>
              <a:gd name="T76" fmla="*/ 778 w 1921"/>
              <a:gd name="T77" fmla="*/ 110 h 1516"/>
              <a:gd name="T78" fmla="*/ 913 w 1921"/>
              <a:gd name="T79" fmla="*/ 68 h 1516"/>
              <a:gd name="T80" fmla="*/ 1021 w 1921"/>
              <a:gd name="T81" fmla="*/ 42 h 1516"/>
              <a:gd name="T82" fmla="*/ 1150 w 1921"/>
              <a:gd name="T83" fmla="*/ 25 h 1516"/>
              <a:gd name="T84" fmla="*/ 1446 w 1921"/>
              <a:gd name="T85"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1" h="1516">
                <a:moveTo>
                  <a:pt x="1446" y="0"/>
                </a:moveTo>
                <a:lnTo>
                  <a:pt x="1219" y="3"/>
                </a:lnTo>
                <a:lnTo>
                  <a:pt x="1142" y="9"/>
                </a:lnTo>
                <a:lnTo>
                  <a:pt x="1047" y="20"/>
                </a:lnTo>
                <a:lnTo>
                  <a:pt x="974" y="29"/>
                </a:lnTo>
                <a:lnTo>
                  <a:pt x="900" y="43"/>
                </a:lnTo>
                <a:lnTo>
                  <a:pt x="828" y="59"/>
                </a:lnTo>
                <a:lnTo>
                  <a:pt x="763" y="76"/>
                </a:lnTo>
                <a:lnTo>
                  <a:pt x="686" y="97"/>
                </a:lnTo>
                <a:lnTo>
                  <a:pt x="593" y="128"/>
                </a:lnTo>
                <a:lnTo>
                  <a:pt x="520" y="156"/>
                </a:lnTo>
                <a:lnTo>
                  <a:pt x="449" y="187"/>
                </a:lnTo>
                <a:lnTo>
                  <a:pt x="401" y="213"/>
                </a:lnTo>
                <a:lnTo>
                  <a:pt x="345" y="244"/>
                </a:lnTo>
                <a:lnTo>
                  <a:pt x="304" y="268"/>
                </a:lnTo>
                <a:lnTo>
                  <a:pt x="261" y="301"/>
                </a:lnTo>
                <a:lnTo>
                  <a:pt x="222" y="332"/>
                </a:lnTo>
                <a:lnTo>
                  <a:pt x="184" y="366"/>
                </a:lnTo>
                <a:lnTo>
                  <a:pt x="155" y="393"/>
                </a:lnTo>
                <a:lnTo>
                  <a:pt x="118" y="431"/>
                </a:lnTo>
                <a:lnTo>
                  <a:pt x="82" y="474"/>
                </a:lnTo>
                <a:lnTo>
                  <a:pt x="58" y="516"/>
                </a:lnTo>
                <a:lnTo>
                  <a:pt x="39" y="552"/>
                </a:lnTo>
                <a:lnTo>
                  <a:pt x="21" y="594"/>
                </a:lnTo>
                <a:lnTo>
                  <a:pt x="6" y="638"/>
                </a:lnTo>
                <a:lnTo>
                  <a:pt x="0" y="695"/>
                </a:lnTo>
                <a:lnTo>
                  <a:pt x="5" y="744"/>
                </a:lnTo>
                <a:lnTo>
                  <a:pt x="14" y="785"/>
                </a:lnTo>
                <a:lnTo>
                  <a:pt x="26" y="826"/>
                </a:lnTo>
                <a:lnTo>
                  <a:pt x="47" y="872"/>
                </a:lnTo>
                <a:lnTo>
                  <a:pt x="66" y="911"/>
                </a:lnTo>
                <a:lnTo>
                  <a:pt x="92" y="946"/>
                </a:lnTo>
                <a:lnTo>
                  <a:pt x="130" y="991"/>
                </a:lnTo>
                <a:lnTo>
                  <a:pt x="179" y="1041"/>
                </a:lnTo>
                <a:lnTo>
                  <a:pt x="229" y="1081"/>
                </a:lnTo>
                <a:lnTo>
                  <a:pt x="271" y="1115"/>
                </a:lnTo>
                <a:lnTo>
                  <a:pt x="325" y="1149"/>
                </a:lnTo>
                <a:lnTo>
                  <a:pt x="377" y="1176"/>
                </a:lnTo>
                <a:lnTo>
                  <a:pt x="437" y="1207"/>
                </a:lnTo>
                <a:lnTo>
                  <a:pt x="512" y="1244"/>
                </a:lnTo>
                <a:lnTo>
                  <a:pt x="585" y="1271"/>
                </a:lnTo>
                <a:lnTo>
                  <a:pt x="667" y="1302"/>
                </a:lnTo>
                <a:lnTo>
                  <a:pt x="836" y="1346"/>
                </a:lnTo>
                <a:lnTo>
                  <a:pt x="978" y="1373"/>
                </a:lnTo>
                <a:lnTo>
                  <a:pt x="1128" y="1393"/>
                </a:lnTo>
                <a:lnTo>
                  <a:pt x="1248" y="1403"/>
                </a:lnTo>
                <a:lnTo>
                  <a:pt x="1403" y="1410"/>
                </a:lnTo>
                <a:lnTo>
                  <a:pt x="1403" y="1515"/>
                </a:lnTo>
                <a:lnTo>
                  <a:pt x="1920" y="1275"/>
                </a:lnTo>
                <a:lnTo>
                  <a:pt x="1397" y="1031"/>
                </a:lnTo>
                <a:lnTo>
                  <a:pt x="1398" y="1139"/>
                </a:lnTo>
                <a:lnTo>
                  <a:pt x="1243" y="1132"/>
                </a:lnTo>
                <a:lnTo>
                  <a:pt x="1128" y="1119"/>
                </a:lnTo>
                <a:lnTo>
                  <a:pt x="1007" y="1098"/>
                </a:lnTo>
                <a:lnTo>
                  <a:pt x="836" y="1054"/>
                </a:lnTo>
                <a:lnTo>
                  <a:pt x="757" y="1025"/>
                </a:lnTo>
                <a:lnTo>
                  <a:pt x="681" y="993"/>
                </a:lnTo>
                <a:lnTo>
                  <a:pt x="619" y="957"/>
                </a:lnTo>
                <a:lnTo>
                  <a:pt x="556" y="922"/>
                </a:lnTo>
                <a:lnTo>
                  <a:pt x="506" y="888"/>
                </a:lnTo>
                <a:lnTo>
                  <a:pt x="464" y="850"/>
                </a:lnTo>
                <a:lnTo>
                  <a:pt x="417" y="806"/>
                </a:lnTo>
                <a:lnTo>
                  <a:pt x="377" y="755"/>
                </a:lnTo>
                <a:lnTo>
                  <a:pt x="348" y="708"/>
                </a:lnTo>
                <a:lnTo>
                  <a:pt x="333" y="664"/>
                </a:lnTo>
                <a:lnTo>
                  <a:pt x="319" y="610"/>
                </a:lnTo>
                <a:lnTo>
                  <a:pt x="317" y="558"/>
                </a:lnTo>
                <a:lnTo>
                  <a:pt x="321" y="522"/>
                </a:lnTo>
                <a:lnTo>
                  <a:pt x="329" y="483"/>
                </a:lnTo>
                <a:lnTo>
                  <a:pt x="348" y="437"/>
                </a:lnTo>
                <a:lnTo>
                  <a:pt x="372" y="393"/>
                </a:lnTo>
                <a:lnTo>
                  <a:pt x="401" y="351"/>
                </a:lnTo>
                <a:lnTo>
                  <a:pt x="440" y="310"/>
                </a:lnTo>
                <a:lnTo>
                  <a:pt x="509" y="251"/>
                </a:lnTo>
                <a:lnTo>
                  <a:pt x="567" y="211"/>
                </a:lnTo>
                <a:lnTo>
                  <a:pt x="643" y="169"/>
                </a:lnTo>
                <a:lnTo>
                  <a:pt x="720" y="133"/>
                </a:lnTo>
                <a:lnTo>
                  <a:pt x="778" y="110"/>
                </a:lnTo>
                <a:lnTo>
                  <a:pt x="847" y="86"/>
                </a:lnTo>
                <a:lnTo>
                  <a:pt x="913" y="68"/>
                </a:lnTo>
                <a:lnTo>
                  <a:pt x="966" y="54"/>
                </a:lnTo>
                <a:lnTo>
                  <a:pt x="1021" y="42"/>
                </a:lnTo>
                <a:lnTo>
                  <a:pt x="1089" y="32"/>
                </a:lnTo>
                <a:lnTo>
                  <a:pt x="1150" y="25"/>
                </a:lnTo>
                <a:lnTo>
                  <a:pt x="1234" y="15"/>
                </a:lnTo>
                <a:lnTo>
                  <a:pt x="1446" y="0"/>
                </a:lnTo>
              </a:path>
            </a:pathLst>
          </a:custGeom>
          <a:solidFill>
            <a:srgbClr val="244C89"/>
          </a:solidFill>
          <a:ln>
            <a:noFill/>
          </a:ln>
          <a:effectLst>
            <a:outerShdw dist="107763" dir="2700000" algn="ctr" rotWithShape="0">
              <a:schemeClr val="bg2">
                <a:alpha val="50000"/>
              </a:schemeClr>
            </a:outerShdw>
          </a:effectLst>
        </p:spPr>
        <p:txBody>
          <a:bodyPr lIns="45720" tIns="44450" rIns="45720" bIns="44450" anchor="ctr" anchorCtr="1"/>
          <a:lstStyle/>
          <a:p>
            <a:pPr>
              <a:lnSpc>
                <a:spcPct val="120000"/>
              </a:lnSpc>
            </a:pPr>
            <a:endParaRPr lang="zh-CN" altLang="en-US" sz="1600"/>
          </a:p>
        </p:txBody>
      </p:sp>
      <p:sp>
        <p:nvSpPr>
          <p:cNvPr id="32" name="Freeform 4"/>
          <p:cNvSpPr/>
          <p:nvPr/>
        </p:nvSpPr>
        <p:spPr bwMode="gray">
          <a:xfrm rot="19010961" flipH="1" flipV="1">
            <a:off x="6094095" y="568960"/>
            <a:ext cx="2290445" cy="3481070"/>
          </a:xfrm>
          <a:custGeom>
            <a:avLst/>
            <a:gdLst>
              <a:gd name="T0" fmla="*/ 1219 w 1921"/>
              <a:gd name="T1" fmla="*/ 3 h 1516"/>
              <a:gd name="T2" fmla="*/ 1047 w 1921"/>
              <a:gd name="T3" fmla="*/ 20 h 1516"/>
              <a:gd name="T4" fmla="*/ 900 w 1921"/>
              <a:gd name="T5" fmla="*/ 43 h 1516"/>
              <a:gd name="T6" fmla="*/ 763 w 1921"/>
              <a:gd name="T7" fmla="*/ 76 h 1516"/>
              <a:gd name="T8" fmla="*/ 593 w 1921"/>
              <a:gd name="T9" fmla="*/ 128 h 1516"/>
              <a:gd name="T10" fmla="*/ 449 w 1921"/>
              <a:gd name="T11" fmla="*/ 187 h 1516"/>
              <a:gd name="T12" fmla="*/ 345 w 1921"/>
              <a:gd name="T13" fmla="*/ 244 h 1516"/>
              <a:gd name="T14" fmla="*/ 261 w 1921"/>
              <a:gd name="T15" fmla="*/ 301 h 1516"/>
              <a:gd name="T16" fmla="*/ 184 w 1921"/>
              <a:gd name="T17" fmla="*/ 366 h 1516"/>
              <a:gd name="T18" fmla="*/ 118 w 1921"/>
              <a:gd name="T19" fmla="*/ 431 h 1516"/>
              <a:gd name="T20" fmla="*/ 58 w 1921"/>
              <a:gd name="T21" fmla="*/ 516 h 1516"/>
              <a:gd name="T22" fmla="*/ 21 w 1921"/>
              <a:gd name="T23" fmla="*/ 594 h 1516"/>
              <a:gd name="T24" fmla="*/ 0 w 1921"/>
              <a:gd name="T25" fmla="*/ 695 h 1516"/>
              <a:gd name="T26" fmla="*/ 14 w 1921"/>
              <a:gd name="T27" fmla="*/ 785 h 1516"/>
              <a:gd name="T28" fmla="*/ 47 w 1921"/>
              <a:gd name="T29" fmla="*/ 872 h 1516"/>
              <a:gd name="T30" fmla="*/ 92 w 1921"/>
              <a:gd name="T31" fmla="*/ 946 h 1516"/>
              <a:gd name="T32" fmla="*/ 179 w 1921"/>
              <a:gd name="T33" fmla="*/ 1041 h 1516"/>
              <a:gd name="T34" fmla="*/ 271 w 1921"/>
              <a:gd name="T35" fmla="*/ 1115 h 1516"/>
              <a:gd name="T36" fmla="*/ 377 w 1921"/>
              <a:gd name="T37" fmla="*/ 1176 h 1516"/>
              <a:gd name="T38" fmla="*/ 512 w 1921"/>
              <a:gd name="T39" fmla="*/ 1244 h 1516"/>
              <a:gd name="T40" fmla="*/ 667 w 1921"/>
              <a:gd name="T41" fmla="*/ 1302 h 1516"/>
              <a:gd name="T42" fmla="*/ 978 w 1921"/>
              <a:gd name="T43" fmla="*/ 1373 h 1516"/>
              <a:gd name="T44" fmla="*/ 1248 w 1921"/>
              <a:gd name="T45" fmla="*/ 1403 h 1516"/>
              <a:gd name="T46" fmla="*/ 1403 w 1921"/>
              <a:gd name="T47" fmla="*/ 1515 h 1516"/>
              <a:gd name="T48" fmla="*/ 1397 w 1921"/>
              <a:gd name="T49" fmla="*/ 1031 h 1516"/>
              <a:gd name="T50" fmla="*/ 1243 w 1921"/>
              <a:gd name="T51" fmla="*/ 1132 h 1516"/>
              <a:gd name="T52" fmla="*/ 1007 w 1921"/>
              <a:gd name="T53" fmla="*/ 1098 h 1516"/>
              <a:gd name="T54" fmla="*/ 757 w 1921"/>
              <a:gd name="T55" fmla="*/ 1025 h 1516"/>
              <a:gd name="T56" fmla="*/ 619 w 1921"/>
              <a:gd name="T57" fmla="*/ 957 h 1516"/>
              <a:gd name="T58" fmla="*/ 506 w 1921"/>
              <a:gd name="T59" fmla="*/ 888 h 1516"/>
              <a:gd name="T60" fmla="*/ 417 w 1921"/>
              <a:gd name="T61" fmla="*/ 806 h 1516"/>
              <a:gd name="T62" fmla="*/ 348 w 1921"/>
              <a:gd name="T63" fmla="*/ 708 h 1516"/>
              <a:gd name="T64" fmla="*/ 319 w 1921"/>
              <a:gd name="T65" fmla="*/ 610 h 1516"/>
              <a:gd name="T66" fmla="*/ 321 w 1921"/>
              <a:gd name="T67" fmla="*/ 522 h 1516"/>
              <a:gd name="T68" fmla="*/ 348 w 1921"/>
              <a:gd name="T69" fmla="*/ 437 h 1516"/>
              <a:gd name="T70" fmla="*/ 401 w 1921"/>
              <a:gd name="T71" fmla="*/ 351 h 1516"/>
              <a:gd name="T72" fmla="*/ 509 w 1921"/>
              <a:gd name="T73" fmla="*/ 251 h 1516"/>
              <a:gd name="T74" fmla="*/ 643 w 1921"/>
              <a:gd name="T75" fmla="*/ 169 h 1516"/>
              <a:gd name="T76" fmla="*/ 778 w 1921"/>
              <a:gd name="T77" fmla="*/ 110 h 1516"/>
              <a:gd name="T78" fmla="*/ 913 w 1921"/>
              <a:gd name="T79" fmla="*/ 68 h 1516"/>
              <a:gd name="T80" fmla="*/ 1021 w 1921"/>
              <a:gd name="T81" fmla="*/ 42 h 1516"/>
              <a:gd name="T82" fmla="*/ 1150 w 1921"/>
              <a:gd name="T83" fmla="*/ 25 h 1516"/>
              <a:gd name="T84" fmla="*/ 1446 w 1921"/>
              <a:gd name="T85"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1" h="1516">
                <a:moveTo>
                  <a:pt x="1446" y="0"/>
                </a:moveTo>
                <a:lnTo>
                  <a:pt x="1219" y="3"/>
                </a:lnTo>
                <a:lnTo>
                  <a:pt x="1142" y="9"/>
                </a:lnTo>
                <a:lnTo>
                  <a:pt x="1047" y="20"/>
                </a:lnTo>
                <a:lnTo>
                  <a:pt x="974" y="29"/>
                </a:lnTo>
                <a:lnTo>
                  <a:pt x="900" y="43"/>
                </a:lnTo>
                <a:lnTo>
                  <a:pt x="828" y="59"/>
                </a:lnTo>
                <a:lnTo>
                  <a:pt x="763" y="76"/>
                </a:lnTo>
                <a:lnTo>
                  <a:pt x="686" y="97"/>
                </a:lnTo>
                <a:lnTo>
                  <a:pt x="593" y="128"/>
                </a:lnTo>
                <a:lnTo>
                  <a:pt x="520" y="156"/>
                </a:lnTo>
                <a:lnTo>
                  <a:pt x="449" y="187"/>
                </a:lnTo>
                <a:lnTo>
                  <a:pt x="401" y="213"/>
                </a:lnTo>
                <a:lnTo>
                  <a:pt x="345" y="244"/>
                </a:lnTo>
                <a:lnTo>
                  <a:pt x="304" y="268"/>
                </a:lnTo>
                <a:lnTo>
                  <a:pt x="261" y="301"/>
                </a:lnTo>
                <a:lnTo>
                  <a:pt x="222" y="332"/>
                </a:lnTo>
                <a:lnTo>
                  <a:pt x="184" y="366"/>
                </a:lnTo>
                <a:lnTo>
                  <a:pt x="155" y="393"/>
                </a:lnTo>
                <a:lnTo>
                  <a:pt x="118" y="431"/>
                </a:lnTo>
                <a:lnTo>
                  <a:pt x="82" y="474"/>
                </a:lnTo>
                <a:lnTo>
                  <a:pt x="58" y="516"/>
                </a:lnTo>
                <a:lnTo>
                  <a:pt x="39" y="552"/>
                </a:lnTo>
                <a:lnTo>
                  <a:pt x="21" y="594"/>
                </a:lnTo>
                <a:lnTo>
                  <a:pt x="6" y="638"/>
                </a:lnTo>
                <a:lnTo>
                  <a:pt x="0" y="695"/>
                </a:lnTo>
                <a:lnTo>
                  <a:pt x="5" y="744"/>
                </a:lnTo>
                <a:lnTo>
                  <a:pt x="14" y="785"/>
                </a:lnTo>
                <a:lnTo>
                  <a:pt x="26" y="826"/>
                </a:lnTo>
                <a:lnTo>
                  <a:pt x="47" y="872"/>
                </a:lnTo>
                <a:lnTo>
                  <a:pt x="66" y="911"/>
                </a:lnTo>
                <a:lnTo>
                  <a:pt x="92" y="946"/>
                </a:lnTo>
                <a:lnTo>
                  <a:pt x="130" y="991"/>
                </a:lnTo>
                <a:lnTo>
                  <a:pt x="179" y="1041"/>
                </a:lnTo>
                <a:lnTo>
                  <a:pt x="229" y="1081"/>
                </a:lnTo>
                <a:lnTo>
                  <a:pt x="271" y="1115"/>
                </a:lnTo>
                <a:lnTo>
                  <a:pt x="325" y="1149"/>
                </a:lnTo>
                <a:lnTo>
                  <a:pt x="377" y="1176"/>
                </a:lnTo>
                <a:lnTo>
                  <a:pt x="437" y="1207"/>
                </a:lnTo>
                <a:lnTo>
                  <a:pt x="512" y="1244"/>
                </a:lnTo>
                <a:lnTo>
                  <a:pt x="585" y="1271"/>
                </a:lnTo>
                <a:lnTo>
                  <a:pt x="667" y="1302"/>
                </a:lnTo>
                <a:lnTo>
                  <a:pt x="836" y="1346"/>
                </a:lnTo>
                <a:lnTo>
                  <a:pt x="978" y="1373"/>
                </a:lnTo>
                <a:lnTo>
                  <a:pt x="1128" y="1393"/>
                </a:lnTo>
                <a:lnTo>
                  <a:pt x="1248" y="1403"/>
                </a:lnTo>
                <a:lnTo>
                  <a:pt x="1403" y="1410"/>
                </a:lnTo>
                <a:lnTo>
                  <a:pt x="1403" y="1515"/>
                </a:lnTo>
                <a:lnTo>
                  <a:pt x="1920" y="1275"/>
                </a:lnTo>
                <a:lnTo>
                  <a:pt x="1397" y="1031"/>
                </a:lnTo>
                <a:lnTo>
                  <a:pt x="1398" y="1139"/>
                </a:lnTo>
                <a:lnTo>
                  <a:pt x="1243" y="1132"/>
                </a:lnTo>
                <a:lnTo>
                  <a:pt x="1128" y="1119"/>
                </a:lnTo>
                <a:lnTo>
                  <a:pt x="1007" y="1098"/>
                </a:lnTo>
                <a:lnTo>
                  <a:pt x="836" y="1054"/>
                </a:lnTo>
                <a:lnTo>
                  <a:pt x="757" y="1025"/>
                </a:lnTo>
                <a:lnTo>
                  <a:pt x="681" y="993"/>
                </a:lnTo>
                <a:lnTo>
                  <a:pt x="619" y="957"/>
                </a:lnTo>
                <a:lnTo>
                  <a:pt x="556" y="922"/>
                </a:lnTo>
                <a:lnTo>
                  <a:pt x="506" y="888"/>
                </a:lnTo>
                <a:lnTo>
                  <a:pt x="464" y="850"/>
                </a:lnTo>
                <a:lnTo>
                  <a:pt x="417" y="806"/>
                </a:lnTo>
                <a:lnTo>
                  <a:pt x="377" y="755"/>
                </a:lnTo>
                <a:lnTo>
                  <a:pt x="348" y="708"/>
                </a:lnTo>
                <a:lnTo>
                  <a:pt x="333" y="664"/>
                </a:lnTo>
                <a:lnTo>
                  <a:pt x="319" y="610"/>
                </a:lnTo>
                <a:lnTo>
                  <a:pt x="317" y="558"/>
                </a:lnTo>
                <a:lnTo>
                  <a:pt x="321" y="522"/>
                </a:lnTo>
                <a:lnTo>
                  <a:pt x="329" y="483"/>
                </a:lnTo>
                <a:lnTo>
                  <a:pt x="348" y="437"/>
                </a:lnTo>
                <a:lnTo>
                  <a:pt x="372" y="393"/>
                </a:lnTo>
                <a:lnTo>
                  <a:pt x="401" y="351"/>
                </a:lnTo>
                <a:lnTo>
                  <a:pt x="440" y="310"/>
                </a:lnTo>
                <a:lnTo>
                  <a:pt x="509" y="251"/>
                </a:lnTo>
                <a:lnTo>
                  <a:pt x="567" y="211"/>
                </a:lnTo>
                <a:lnTo>
                  <a:pt x="643" y="169"/>
                </a:lnTo>
                <a:lnTo>
                  <a:pt x="720" y="133"/>
                </a:lnTo>
                <a:lnTo>
                  <a:pt x="778" y="110"/>
                </a:lnTo>
                <a:lnTo>
                  <a:pt x="847" y="86"/>
                </a:lnTo>
                <a:lnTo>
                  <a:pt x="913" y="68"/>
                </a:lnTo>
                <a:lnTo>
                  <a:pt x="966" y="54"/>
                </a:lnTo>
                <a:lnTo>
                  <a:pt x="1021" y="42"/>
                </a:lnTo>
                <a:lnTo>
                  <a:pt x="1089" y="32"/>
                </a:lnTo>
                <a:lnTo>
                  <a:pt x="1150" y="25"/>
                </a:lnTo>
                <a:lnTo>
                  <a:pt x="1234" y="15"/>
                </a:lnTo>
                <a:lnTo>
                  <a:pt x="1446" y="0"/>
                </a:lnTo>
              </a:path>
            </a:pathLst>
          </a:custGeom>
          <a:solidFill>
            <a:srgbClr val="244C89"/>
          </a:solidFill>
          <a:ln>
            <a:noFill/>
          </a:ln>
          <a:effectLst>
            <a:outerShdw dist="107763" dir="2700000" algn="ctr" rotWithShape="0">
              <a:schemeClr val="bg2">
                <a:alpha val="50000"/>
              </a:schemeClr>
            </a:outerShdw>
          </a:effectLst>
        </p:spPr>
        <p:txBody>
          <a:bodyPr lIns="45720" tIns="44450" rIns="45720" bIns="44450" anchor="ctr" anchorCtr="1"/>
          <a:lstStyle/>
          <a:p>
            <a:pPr>
              <a:lnSpc>
                <a:spcPct val="120000"/>
              </a:lnSpc>
            </a:pPr>
            <a:endParaRPr lang="zh-CN" altLang="en-US" sz="1600"/>
          </a:p>
        </p:txBody>
      </p:sp>
      <p:pic>
        <p:nvPicPr>
          <p:cNvPr id="5" name="图片 4" descr="IMG_256"/>
          <p:cNvPicPr>
            <a:picLocks noChangeAspect="1"/>
          </p:cNvPicPr>
          <p:nvPr/>
        </p:nvPicPr>
        <p:blipFill>
          <a:blip r:embed="rId1"/>
          <a:stretch>
            <a:fillRect/>
          </a:stretch>
        </p:blipFill>
        <p:spPr>
          <a:xfrm>
            <a:off x="2135505" y="2178685"/>
            <a:ext cx="3319780" cy="1992630"/>
          </a:xfrm>
          <a:prstGeom prst="rect">
            <a:avLst/>
          </a:prstGeom>
          <a:noFill/>
          <a:ln w="9525">
            <a:noFill/>
          </a:ln>
        </p:spPr>
      </p:pic>
      <p:pic>
        <p:nvPicPr>
          <p:cNvPr id="6" name="图片 5" descr="IMG_256"/>
          <p:cNvPicPr>
            <a:picLocks noChangeAspect="1"/>
          </p:cNvPicPr>
          <p:nvPr/>
        </p:nvPicPr>
        <p:blipFill>
          <a:blip r:embed="rId2"/>
          <a:stretch>
            <a:fillRect/>
          </a:stretch>
        </p:blipFill>
        <p:spPr>
          <a:xfrm>
            <a:off x="6658610" y="4110990"/>
            <a:ext cx="3032125" cy="2183765"/>
          </a:xfrm>
          <a:prstGeom prst="rect">
            <a:avLst/>
          </a:prstGeom>
          <a:noFill/>
          <a:ln w="9525">
            <a:noFill/>
          </a:ln>
        </p:spPr>
      </p:pic>
      <p:sp>
        <p:nvSpPr>
          <p:cNvPr id="3" name="文本框 2"/>
          <p:cNvSpPr txBox="1"/>
          <p:nvPr/>
        </p:nvSpPr>
        <p:spPr>
          <a:xfrm>
            <a:off x="8618855" y="826135"/>
            <a:ext cx="3195955" cy="2148840"/>
          </a:xfrm>
          <a:prstGeom prst="rect">
            <a:avLst/>
          </a:prstGeom>
          <a:noFill/>
        </p:spPr>
        <p:txBody>
          <a:bodyPr wrap="square" rtlCol="0">
            <a:noAutofit/>
          </a:bodyPr>
          <a:lstStyle/>
          <a:p>
            <a:r>
              <a:rPr lang="en-US" altLang="zh-CN" sz="2000"/>
              <a:t>I</a:t>
            </a:r>
            <a:r>
              <a:rPr lang="zh-CN" altLang="en-US" sz="2000"/>
              <a:t>nsufficient sleep is a public health problem,wherein marked brain network instability【脑网络不稳定】 seems to be a neural hallmark【神经特征】</a:t>
            </a:r>
            <a:endParaRPr lang="zh-CN" altLang="en-US" sz="2000"/>
          </a:p>
          <a:p>
            <a:r>
              <a:rPr lang="zh-CN" altLang="en-US" sz="2000"/>
              <a:t> of sleep deprivation</a:t>
            </a:r>
            <a:endParaRPr lang="zh-CN" altLang="en-US" sz="20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32"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en-US" altLang="zh-CN" sz="2000" dirty="0"/>
              <a:t>Relative Countermeasures</a:t>
            </a:r>
            <a:endParaRPr lang="en-US" altLang="zh-CN" sz="2000" dirty="0"/>
          </a:p>
        </p:txBody>
      </p:sp>
      <p:sp>
        <p:nvSpPr>
          <p:cNvPr id="28" name="椭圆 27"/>
          <p:cNvSpPr/>
          <p:nvPr/>
        </p:nvSpPr>
        <p:spPr>
          <a:xfrm>
            <a:off x="4978965" y="2075680"/>
            <a:ext cx="767152" cy="767152"/>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lnSpc>
                <a:spcPct val="120000"/>
              </a:lnSpc>
            </a:pPr>
            <a:endParaRPr lang="zh-CN" altLang="en-US" sz="1015" dirty="0">
              <a:solidFill>
                <a:srgbClr val="FFFFFF"/>
              </a:solidFill>
              <a:latin typeface="思源黑体" pitchFamily="34" charset="-122"/>
              <a:ea typeface="思源黑体" pitchFamily="34" charset="-122"/>
            </a:endParaRPr>
          </a:p>
        </p:txBody>
      </p:sp>
      <p:sp>
        <p:nvSpPr>
          <p:cNvPr id="29" name="椭圆 28"/>
          <p:cNvSpPr/>
          <p:nvPr/>
        </p:nvSpPr>
        <p:spPr>
          <a:xfrm>
            <a:off x="4986585" y="4489018"/>
            <a:ext cx="767152" cy="767152"/>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lnSpc>
                <a:spcPct val="120000"/>
              </a:lnSpc>
            </a:pPr>
            <a:endParaRPr lang="zh-CN" altLang="en-US" sz="1015" dirty="0">
              <a:solidFill>
                <a:srgbClr val="FFFFFF"/>
              </a:solidFill>
              <a:latin typeface="思源黑体" pitchFamily="34" charset="-122"/>
              <a:ea typeface="思源黑体" pitchFamily="34" charset="-122"/>
            </a:endParaRPr>
          </a:p>
        </p:txBody>
      </p:sp>
      <p:sp>
        <p:nvSpPr>
          <p:cNvPr id="32" name="椭圆 18"/>
          <p:cNvSpPr/>
          <p:nvPr/>
        </p:nvSpPr>
        <p:spPr>
          <a:xfrm flipH="1">
            <a:off x="4440601" y="2347564"/>
            <a:ext cx="233434" cy="223381"/>
          </a:xfrm>
          <a:custGeom>
            <a:avLst/>
            <a:gdLst>
              <a:gd name="T0" fmla="*/ 209 w 209"/>
              <a:gd name="T1" fmla="*/ 0 h 200"/>
              <a:gd name="T2" fmla="*/ 145 w 209"/>
              <a:gd name="T3" fmla="*/ 100 h 200"/>
              <a:gd name="T4" fmla="*/ 209 w 209"/>
              <a:gd name="T5" fmla="*/ 200 h 200"/>
              <a:gd name="T6" fmla="*/ 0 w 209"/>
              <a:gd name="T7" fmla="*/ 100 h 200"/>
              <a:gd name="T8" fmla="*/ 209 w 209"/>
              <a:gd name="T9" fmla="*/ 0 h 200"/>
            </a:gdLst>
            <a:ahLst/>
            <a:cxnLst>
              <a:cxn ang="0">
                <a:pos x="T0" y="T1"/>
              </a:cxn>
              <a:cxn ang="0">
                <a:pos x="T2" y="T3"/>
              </a:cxn>
              <a:cxn ang="0">
                <a:pos x="T4" y="T5"/>
              </a:cxn>
              <a:cxn ang="0">
                <a:pos x="T6" y="T7"/>
              </a:cxn>
              <a:cxn ang="0">
                <a:pos x="T8" y="T9"/>
              </a:cxn>
            </a:cxnLst>
            <a:rect l="0" t="0" r="r" b="b"/>
            <a:pathLst>
              <a:path w="209" h="200">
                <a:moveTo>
                  <a:pt x="209" y="0"/>
                </a:moveTo>
                <a:lnTo>
                  <a:pt x="145" y="100"/>
                </a:lnTo>
                <a:lnTo>
                  <a:pt x="209" y="200"/>
                </a:lnTo>
                <a:lnTo>
                  <a:pt x="0" y="100"/>
                </a:lnTo>
                <a:lnTo>
                  <a:pt x="209" y="0"/>
                </a:lnTo>
                <a:close/>
              </a:path>
            </a:pathLst>
          </a:cu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1350"/>
          </a:p>
        </p:txBody>
      </p:sp>
      <p:sp>
        <p:nvSpPr>
          <p:cNvPr id="33" name="椭圆 18"/>
          <p:cNvSpPr/>
          <p:nvPr/>
        </p:nvSpPr>
        <p:spPr>
          <a:xfrm flipH="1">
            <a:off x="4512356" y="4760902"/>
            <a:ext cx="233434" cy="223381"/>
          </a:xfrm>
          <a:custGeom>
            <a:avLst/>
            <a:gdLst>
              <a:gd name="T0" fmla="*/ 209 w 209"/>
              <a:gd name="T1" fmla="*/ 0 h 200"/>
              <a:gd name="T2" fmla="*/ 145 w 209"/>
              <a:gd name="T3" fmla="*/ 100 h 200"/>
              <a:gd name="T4" fmla="*/ 209 w 209"/>
              <a:gd name="T5" fmla="*/ 200 h 200"/>
              <a:gd name="T6" fmla="*/ 0 w 209"/>
              <a:gd name="T7" fmla="*/ 100 h 200"/>
              <a:gd name="T8" fmla="*/ 209 w 209"/>
              <a:gd name="T9" fmla="*/ 0 h 200"/>
            </a:gdLst>
            <a:ahLst/>
            <a:cxnLst>
              <a:cxn ang="0">
                <a:pos x="T0" y="T1"/>
              </a:cxn>
              <a:cxn ang="0">
                <a:pos x="T2" y="T3"/>
              </a:cxn>
              <a:cxn ang="0">
                <a:pos x="T4" y="T5"/>
              </a:cxn>
              <a:cxn ang="0">
                <a:pos x="T6" y="T7"/>
              </a:cxn>
              <a:cxn ang="0">
                <a:pos x="T8" y="T9"/>
              </a:cxn>
            </a:cxnLst>
            <a:rect l="0" t="0" r="r" b="b"/>
            <a:pathLst>
              <a:path w="209" h="200">
                <a:moveTo>
                  <a:pt x="209" y="0"/>
                </a:moveTo>
                <a:lnTo>
                  <a:pt x="145" y="100"/>
                </a:lnTo>
                <a:lnTo>
                  <a:pt x="209" y="200"/>
                </a:lnTo>
                <a:lnTo>
                  <a:pt x="0" y="100"/>
                </a:lnTo>
                <a:lnTo>
                  <a:pt x="209" y="0"/>
                </a:lnTo>
                <a:close/>
              </a:path>
            </a:pathLst>
          </a:cu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1350"/>
          </a:p>
        </p:txBody>
      </p:sp>
      <p:sp>
        <p:nvSpPr>
          <p:cNvPr id="36" name="椭圆 20"/>
          <p:cNvSpPr/>
          <p:nvPr/>
        </p:nvSpPr>
        <p:spPr>
          <a:xfrm>
            <a:off x="5192245" y="2288960"/>
            <a:ext cx="340591" cy="340591"/>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1350" dirty="0">
              <a:solidFill>
                <a:srgbClr val="FFFFFF"/>
              </a:solidFill>
              <a:latin typeface="思源黑体" pitchFamily="34" charset="-122"/>
              <a:ea typeface="思源黑体" pitchFamily="34" charset="-122"/>
            </a:endParaRPr>
          </a:p>
        </p:txBody>
      </p:sp>
      <p:sp>
        <p:nvSpPr>
          <p:cNvPr id="37" name="椭圆 21"/>
          <p:cNvSpPr/>
          <p:nvPr/>
        </p:nvSpPr>
        <p:spPr>
          <a:xfrm>
            <a:off x="5192245" y="4696805"/>
            <a:ext cx="340591" cy="286810"/>
          </a:xfrm>
          <a:custGeom>
            <a:avLst/>
            <a:gdLst>
              <a:gd name="connsiteX0" fmla="*/ 101864 w 331753"/>
              <a:gd name="connsiteY0" fmla="*/ 180944 h 279369"/>
              <a:gd name="connsiteX1" fmla="*/ 100574 w 331753"/>
              <a:gd name="connsiteY1" fmla="*/ 182229 h 279369"/>
              <a:gd name="connsiteX2" fmla="*/ 99284 w 331753"/>
              <a:gd name="connsiteY2" fmla="*/ 182229 h 279369"/>
              <a:gd name="connsiteX3" fmla="*/ 90255 w 331753"/>
              <a:gd name="connsiteY3" fmla="*/ 191225 h 279369"/>
              <a:gd name="connsiteX4" fmla="*/ 83806 w 331753"/>
              <a:gd name="connsiteY4" fmla="*/ 197651 h 279369"/>
              <a:gd name="connsiteX5" fmla="*/ 82516 w 331753"/>
              <a:gd name="connsiteY5" fmla="*/ 200221 h 279369"/>
              <a:gd name="connsiteX6" fmla="*/ 83806 w 331753"/>
              <a:gd name="connsiteY6" fmla="*/ 202791 h 279369"/>
              <a:gd name="connsiteX7" fmla="*/ 143139 w 331753"/>
              <a:gd name="connsiteY7" fmla="*/ 261907 h 279369"/>
              <a:gd name="connsiteX8" fmla="*/ 145718 w 331753"/>
              <a:gd name="connsiteY8" fmla="*/ 261907 h 279369"/>
              <a:gd name="connsiteX9" fmla="*/ 148298 w 331753"/>
              <a:gd name="connsiteY9" fmla="*/ 261907 h 279369"/>
              <a:gd name="connsiteX10" fmla="*/ 156037 w 331753"/>
              <a:gd name="connsiteY10" fmla="*/ 252911 h 279369"/>
              <a:gd name="connsiteX11" fmla="*/ 163776 w 331753"/>
              <a:gd name="connsiteY11" fmla="*/ 245200 h 279369"/>
              <a:gd name="connsiteX12" fmla="*/ 163776 w 331753"/>
              <a:gd name="connsiteY12" fmla="*/ 241345 h 279369"/>
              <a:gd name="connsiteX13" fmla="*/ 104443 w 331753"/>
              <a:gd name="connsiteY13" fmla="*/ 182229 h 279369"/>
              <a:gd name="connsiteX14" fmla="*/ 101864 w 331753"/>
              <a:gd name="connsiteY14" fmla="*/ 180944 h 279369"/>
              <a:gd name="connsiteX15" fmla="*/ 137384 w 331753"/>
              <a:gd name="connsiteY15" fmla="*/ 63469 h 279369"/>
              <a:gd name="connsiteX16" fmla="*/ 58703 w 331753"/>
              <a:gd name="connsiteY16" fmla="*/ 141513 h 279369"/>
              <a:gd name="connsiteX17" fmla="*/ 87080 w 331753"/>
              <a:gd name="connsiteY17" fmla="*/ 171430 h 279369"/>
              <a:gd name="connsiteX18" fmla="*/ 88369 w 331753"/>
              <a:gd name="connsiteY18" fmla="*/ 170129 h 279369"/>
              <a:gd name="connsiteX19" fmla="*/ 94819 w 331753"/>
              <a:gd name="connsiteY19" fmla="*/ 166227 h 279369"/>
              <a:gd name="connsiteX20" fmla="*/ 96108 w 331753"/>
              <a:gd name="connsiteY20" fmla="*/ 166227 h 279369"/>
              <a:gd name="connsiteX21" fmla="*/ 98688 w 331753"/>
              <a:gd name="connsiteY21" fmla="*/ 164926 h 279369"/>
              <a:gd name="connsiteX22" fmla="*/ 102558 w 331753"/>
              <a:gd name="connsiteY22" fmla="*/ 164926 h 279369"/>
              <a:gd name="connsiteX23" fmla="*/ 105137 w 331753"/>
              <a:gd name="connsiteY23" fmla="*/ 164926 h 279369"/>
              <a:gd name="connsiteX24" fmla="*/ 106427 w 331753"/>
              <a:gd name="connsiteY24" fmla="*/ 164926 h 279369"/>
              <a:gd name="connsiteX25" fmla="*/ 107717 w 331753"/>
              <a:gd name="connsiteY25" fmla="*/ 166227 h 279369"/>
              <a:gd name="connsiteX26" fmla="*/ 109007 w 331753"/>
              <a:gd name="connsiteY26" fmla="*/ 166227 h 279369"/>
              <a:gd name="connsiteX27" fmla="*/ 111587 w 331753"/>
              <a:gd name="connsiteY27" fmla="*/ 167527 h 279369"/>
              <a:gd name="connsiteX28" fmla="*/ 112876 w 331753"/>
              <a:gd name="connsiteY28" fmla="*/ 167527 h 279369"/>
              <a:gd name="connsiteX29" fmla="*/ 115456 w 331753"/>
              <a:gd name="connsiteY29" fmla="*/ 170129 h 279369"/>
              <a:gd name="connsiteX30" fmla="*/ 174789 w 331753"/>
              <a:gd name="connsiteY30" fmla="*/ 231263 h 279369"/>
              <a:gd name="connsiteX31" fmla="*/ 179949 w 331753"/>
              <a:gd name="connsiteY31" fmla="*/ 250774 h 279369"/>
              <a:gd name="connsiteX32" fmla="*/ 178659 w 331753"/>
              <a:gd name="connsiteY32" fmla="*/ 253376 h 279369"/>
              <a:gd name="connsiteX33" fmla="*/ 177369 w 331753"/>
              <a:gd name="connsiteY33" fmla="*/ 254676 h 279369"/>
              <a:gd name="connsiteX34" fmla="*/ 176079 w 331753"/>
              <a:gd name="connsiteY34" fmla="*/ 255977 h 279369"/>
              <a:gd name="connsiteX35" fmla="*/ 174789 w 331753"/>
              <a:gd name="connsiteY35" fmla="*/ 257278 h 279369"/>
              <a:gd name="connsiteX36" fmla="*/ 173499 w 331753"/>
              <a:gd name="connsiteY36" fmla="*/ 258578 h 279369"/>
              <a:gd name="connsiteX37" fmla="*/ 179949 w 331753"/>
              <a:gd name="connsiteY37" fmla="*/ 263781 h 279369"/>
              <a:gd name="connsiteX38" fmla="*/ 179949 w 331753"/>
              <a:gd name="connsiteY38" fmla="*/ 265082 h 279369"/>
              <a:gd name="connsiteX39" fmla="*/ 182528 w 331753"/>
              <a:gd name="connsiteY39" fmla="*/ 263781 h 279369"/>
              <a:gd name="connsiteX40" fmla="*/ 241861 w 331753"/>
              <a:gd name="connsiteY40" fmla="*/ 202647 h 279369"/>
              <a:gd name="connsiteX41" fmla="*/ 241861 w 331753"/>
              <a:gd name="connsiteY41" fmla="*/ 197444 h 279369"/>
              <a:gd name="connsiteX42" fmla="*/ 177369 w 331753"/>
              <a:gd name="connsiteY42" fmla="*/ 132408 h 279369"/>
              <a:gd name="connsiteX43" fmla="*/ 150282 w 331753"/>
              <a:gd name="connsiteY43" fmla="*/ 159723 h 279369"/>
              <a:gd name="connsiteX44" fmla="*/ 147702 w 331753"/>
              <a:gd name="connsiteY44" fmla="*/ 161024 h 279369"/>
              <a:gd name="connsiteX45" fmla="*/ 146412 w 331753"/>
              <a:gd name="connsiteY45" fmla="*/ 162324 h 279369"/>
              <a:gd name="connsiteX46" fmla="*/ 143833 w 331753"/>
              <a:gd name="connsiteY46" fmla="*/ 163625 h 279369"/>
              <a:gd name="connsiteX47" fmla="*/ 141253 w 331753"/>
              <a:gd name="connsiteY47" fmla="*/ 163625 h 279369"/>
              <a:gd name="connsiteX48" fmla="*/ 138673 w 331753"/>
              <a:gd name="connsiteY48" fmla="*/ 164926 h 279369"/>
              <a:gd name="connsiteX49" fmla="*/ 129644 w 331753"/>
              <a:gd name="connsiteY49" fmla="*/ 162324 h 279369"/>
              <a:gd name="connsiteX50" fmla="*/ 127065 w 331753"/>
              <a:gd name="connsiteY50" fmla="*/ 159723 h 279369"/>
              <a:gd name="connsiteX51" fmla="*/ 111587 w 331753"/>
              <a:gd name="connsiteY51" fmla="*/ 144114 h 279369"/>
              <a:gd name="connsiteX52" fmla="*/ 111587 w 331753"/>
              <a:gd name="connsiteY52" fmla="*/ 120701 h 279369"/>
              <a:gd name="connsiteX53" fmla="*/ 152862 w 331753"/>
              <a:gd name="connsiteY53" fmla="*/ 79078 h 279369"/>
              <a:gd name="connsiteX54" fmla="*/ 137384 w 331753"/>
              <a:gd name="connsiteY54" fmla="*/ 63469 h 279369"/>
              <a:gd name="connsiteX55" fmla="*/ 195676 w 331753"/>
              <a:gd name="connsiteY55" fmla="*/ 58706 h 279369"/>
              <a:gd name="connsiteX56" fmla="*/ 122203 w 331753"/>
              <a:gd name="connsiteY56" fmla="*/ 131257 h 279369"/>
              <a:gd name="connsiteX57" fmla="*/ 122203 w 331753"/>
              <a:gd name="connsiteY57" fmla="*/ 132553 h 279369"/>
              <a:gd name="connsiteX58" fmla="*/ 138960 w 331753"/>
              <a:gd name="connsiteY58" fmla="*/ 149395 h 279369"/>
              <a:gd name="connsiteX59" fmla="*/ 140249 w 331753"/>
              <a:gd name="connsiteY59" fmla="*/ 148099 h 279369"/>
              <a:gd name="connsiteX60" fmla="*/ 172474 w 331753"/>
              <a:gd name="connsiteY60" fmla="*/ 115710 h 279369"/>
              <a:gd name="connsiteX61" fmla="*/ 184075 w 331753"/>
              <a:gd name="connsiteY61" fmla="*/ 104050 h 279369"/>
              <a:gd name="connsiteX62" fmla="*/ 195676 w 331753"/>
              <a:gd name="connsiteY62" fmla="*/ 104050 h 279369"/>
              <a:gd name="connsiteX63" fmla="*/ 198254 w 331753"/>
              <a:gd name="connsiteY63" fmla="*/ 109233 h 279369"/>
              <a:gd name="connsiteX64" fmla="*/ 195676 w 331753"/>
              <a:gd name="connsiteY64" fmla="*/ 114415 h 279369"/>
              <a:gd name="connsiteX65" fmla="*/ 187942 w 331753"/>
              <a:gd name="connsiteY65" fmla="*/ 120893 h 279369"/>
              <a:gd name="connsiteX66" fmla="*/ 238213 w 331753"/>
              <a:gd name="connsiteY66" fmla="*/ 171419 h 279369"/>
              <a:gd name="connsiteX67" fmla="*/ 273016 w 331753"/>
              <a:gd name="connsiteY67" fmla="*/ 136439 h 279369"/>
              <a:gd name="connsiteX68" fmla="*/ 195676 w 331753"/>
              <a:gd name="connsiteY68" fmla="*/ 58706 h 279369"/>
              <a:gd name="connsiteX69" fmla="*/ 93282 w 331753"/>
              <a:gd name="connsiteY69" fmla="*/ 19019 h 279369"/>
              <a:gd name="connsiteX70" fmla="*/ 89395 w 331753"/>
              <a:gd name="connsiteY70" fmla="*/ 20330 h 279369"/>
              <a:gd name="connsiteX71" fmla="*/ 16844 w 331753"/>
              <a:gd name="connsiteY71" fmla="*/ 95035 h 279369"/>
              <a:gd name="connsiteX72" fmla="*/ 15548 w 331753"/>
              <a:gd name="connsiteY72" fmla="*/ 100277 h 279369"/>
              <a:gd name="connsiteX73" fmla="*/ 46642 w 331753"/>
              <a:gd name="connsiteY73" fmla="*/ 131732 h 279369"/>
              <a:gd name="connsiteX74" fmla="*/ 126966 w 331753"/>
              <a:gd name="connsiteY74" fmla="*/ 51784 h 279369"/>
              <a:gd name="connsiteX75" fmla="*/ 95873 w 331753"/>
              <a:gd name="connsiteY75" fmla="*/ 20330 h 279369"/>
              <a:gd name="connsiteX76" fmla="*/ 93282 w 331753"/>
              <a:gd name="connsiteY76" fmla="*/ 19019 h 279369"/>
              <a:gd name="connsiteX77" fmla="*/ 239847 w 331753"/>
              <a:gd name="connsiteY77" fmla="*/ 15844 h 279369"/>
              <a:gd name="connsiteX78" fmla="*/ 237270 w 331753"/>
              <a:gd name="connsiteY78" fmla="*/ 17133 h 279369"/>
              <a:gd name="connsiteX79" fmla="*/ 206341 w 331753"/>
              <a:gd name="connsiteY79" fmla="*/ 46772 h 279369"/>
              <a:gd name="connsiteX80" fmla="*/ 283662 w 331753"/>
              <a:gd name="connsiteY80" fmla="*/ 125382 h 279369"/>
              <a:gd name="connsiteX81" fmla="*/ 314590 w 331753"/>
              <a:gd name="connsiteY81" fmla="*/ 94454 h 279369"/>
              <a:gd name="connsiteX82" fmla="*/ 315879 w 331753"/>
              <a:gd name="connsiteY82" fmla="*/ 93165 h 279369"/>
              <a:gd name="connsiteX83" fmla="*/ 314590 w 331753"/>
              <a:gd name="connsiteY83" fmla="*/ 90588 h 279369"/>
              <a:gd name="connsiteX84" fmla="*/ 241136 w 331753"/>
              <a:gd name="connsiteY84" fmla="*/ 17133 h 279369"/>
              <a:gd name="connsiteX85" fmla="*/ 239847 w 331753"/>
              <a:gd name="connsiteY85" fmla="*/ 15844 h 279369"/>
              <a:gd name="connsiteX86" fmla="*/ 239005 w 331753"/>
              <a:gd name="connsiteY86" fmla="*/ 0 h 279369"/>
              <a:gd name="connsiteX87" fmla="*/ 252625 w 331753"/>
              <a:gd name="connsiteY87" fmla="*/ 4855 h 279369"/>
              <a:gd name="connsiteX88" fmla="*/ 325267 w 331753"/>
              <a:gd name="connsiteY88" fmla="*/ 78663 h 279369"/>
              <a:gd name="connsiteX89" fmla="*/ 331753 w 331753"/>
              <a:gd name="connsiteY89" fmla="*/ 91612 h 279369"/>
              <a:gd name="connsiteX90" fmla="*/ 326564 w 331753"/>
              <a:gd name="connsiteY90" fmla="*/ 105856 h 279369"/>
              <a:gd name="connsiteX91" fmla="*/ 290243 w 331753"/>
              <a:gd name="connsiteY91" fmla="*/ 142112 h 279369"/>
              <a:gd name="connsiteX92" fmla="*/ 250031 w 331753"/>
              <a:gd name="connsiteY92" fmla="*/ 182253 h 279369"/>
              <a:gd name="connsiteX93" fmla="*/ 253922 w 331753"/>
              <a:gd name="connsiteY93" fmla="*/ 186138 h 279369"/>
              <a:gd name="connsiteX94" fmla="*/ 253922 w 331753"/>
              <a:gd name="connsiteY94" fmla="*/ 213330 h 279369"/>
              <a:gd name="connsiteX95" fmla="*/ 194252 w 331753"/>
              <a:gd name="connsiteY95" fmla="*/ 272895 h 279369"/>
              <a:gd name="connsiteX96" fmla="*/ 181280 w 331753"/>
              <a:gd name="connsiteY96" fmla="*/ 279369 h 279369"/>
              <a:gd name="connsiteX97" fmla="*/ 169605 w 331753"/>
              <a:gd name="connsiteY97" fmla="*/ 274190 h 279369"/>
              <a:gd name="connsiteX98" fmla="*/ 163120 w 331753"/>
              <a:gd name="connsiteY98" fmla="*/ 269010 h 279369"/>
              <a:gd name="connsiteX99" fmla="*/ 159228 w 331753"/>
              <a:gd name="connsiteY99" fmla="*/ 271600 h 279369"/>
              <a:gd name="connsiteX100" fmla="*/ 146256 w 331753"/>
              <a:gd name="connsiteY100" fmla="*/ 276779 h 279369"/>
              <a:gd name="connsiteX101" fmla="*/ 133284 w 331753"/>
              <a:gd name="connsiteY101" fmla="*/ 271600 h 279369"/>
              <a:gd name="connsiteX102" fmla="*/ 73614 w 331753"/>
              <a:gd name="connsiteY102" fmla="*/ 212036 h 279369"/>
              <a:gd name="connsiteX103" fmla="*/ 68426 w 331753"/>
              <a:gd name="connsiteY103" fmla="*/ 199087 h 279369"/>
              <a:gd name="connsiteX104" fmla="*/ 73614 w 331753"/>
              <a:gd name="connsiteY104" fmla="*/ 186138 h 279369"/>
              <a:gd name="connsiteX105" fmla="*/ 74911 w 331753"/>
              <a:gd name="connsiteY105" fmla="*/ 183548 h 279369"/>
              <a:gd name="connsiteX106" fmla="*/ 76209 w 331753"/>
              <a:gd name="connsiteY106" fmla="*/ 182253 h 279369"/>
              <a:gd name="connsiteX107" fmla="*/ 42482 w 331753"/>
              <a:gd name="connsiteY107" fmla="*/ 148587 h 279369"/>
              <a:gd name="connsiteX108" fmla="*/ 42482 w 331753"/>
              <a:gd name="connsiteY108" fmla="*/ 147292 h 279369"/>
              <a:gd name="connsiteX109" fmla="*/ 4864 w 331753"/>
              <a:gd name="connsiteY109" fmla="*/ 111035 h 279369"/>
              <a:gd name="connsiteX110" fmla="*/ 4864 w 331753"/>
              <a:gd name="connsiteY110" fmla="*/ 83843 h 279369"/>
              <a:gd name="connsiteX111" fmla="*/ 77506 w 331753"/>
              <a:gd name="connsiteY111" fmla="*/ 10035 h 279369"/>
              <a:gd name="connsiteX112" fmla="*/ 106044 w 331753"/>
              <a:gd name="connsiteY112" fmla="*/ 10035 h 279369"/>
              <a:gd name="connsiteX113" fmla="*/ 142365 w 331753"/>
              <a:gd name="connsiteY113" fmla="*/ 46291 h 279369"/>
              <a:gd name="connsiteX114" fmla="*/ 163120 w 331753"/>
              <a:gd name="connsiteY114" fmla="*/ 67009 h 279369"/>
              <a:gd name="connsiteX115" fmla="*/ 189063 w 331753"/>
              <a:gd name="connsiteY115" fmla="*/ 41112 h 279369"/>
              <a:gd name="connsiteX116" fmla="*/ 225384 w 331753"/>
              <a:gd name="connsiteY116" fmla="*/ 4855 h 279369"/>
              <a:gd name="connsiteX117" fmla="*/ 239005 w 331753"/>
              <a:gd name="connsiteY117" fmla="*/ 0 h 27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31753" h="279369">
                <a:moveTo>
                  <a:pt x="101864" y="180944"/>
                </a:moveTo>
                <a:cubicBezTo>
                  <a:pt x="101864" y="180944"/>
                  <a:pt x="100574" y="180944"/>
                  <a:pt x="100574" y="182229"/>
                </a:cubicBezTo>
                <a:cubicBezTo>
                  <a:pt x="100574" y="182229"/>
                  <a:pt x="100574" y="182229"/>
                  <a:pt x="99284" y="182229"/>
                </a:cubicBezTo>
                <a:cubicBezTo>
                  <a:pt x="99284" y="182229"/>
                  <a:pt x="99284" y="182229"/>
                  <a:pt x="90255" y="191225"/>
                </a:cubicBezTo>
                <a:cubicBezTo>
                  <a:pt x="90255" y="191225"/>
                  <a:pt x="90255" y="191225"/>
                  <a:pt x="83806" y="197651"/>
                </a:cubicBezTo>
                <a:cubicBezTo>
                  <a:pt x="82516" y="198936"/>
                  <a:pt x="82516" y="200221"/>
                  <a:pt x="82516" y="200221"/>
                </a:cubicBezTo>
                <a:cubicBezTo>
                  <a:pt x="82516" y="200221"/>
                  <a:pt x="82516" y="201506"/>
                  <a:pt x="83806" y="202791"/>
                </a:cubicBezTo>
                <a:cubicBezTo>
                  <a:pt x="83806" y="202791"/>
                  <a:pt x="83806" y="202791"/>
                  <a:pt x="143139" y="261907"/>
                </a:cubicBezTo>
                <a:cubicBezTo>
                  <a:pt x="144428" y="261907"/>
                  <a:pt x="145718" y="261907"/>
                  <a:pt x="145718" y="261907"/>
                </a:cubicBezTo>
                <a:cubicBezTo>
                  <a:pt x="145718" y="261907"/>
                  <a:pt x="147008" y="261907"/>
                  <a:pt x="148298" y="261907"/>
                </a:cubicBezTo>
                <a:cubicBezTo>
                  <a:pt x="148298" y="261907"/>
                  <a:pt x="148298" y="261907"/>
                  <a:pt x="156037" y="252911"/>
                </a:cubicBezTo>
                <a:cubicBezTo>
                  <a:pt x="156037" y="252911"/>
                  <a:pt x="156037" y="252911"/>
                  <a:pt x="163776" y="245200"/>
                </a:cubicBezTo>
                <a:cubicBezTo>
                  <a:pt x="165066" y="245200"/>
                  <a:pt x="165066" y="242630"/>
                  <a:pt x="163776" y="241345"/>
                </a:cubicBezTo>
                <a:cubicBezTo>
                  <a:pt x="163776" y="241345"/>
                  <a:pt x="163776" y="241345"/>
                  <a:pt x="104443" y="182229"/>
                </a:cubicBezTo>
                <a:cubicBezTo>
                  <a:pt x="103153" y="180944"/>
                  <a:pt x="101864" y="180944"/>
                  <a:pt x="101864" y="180944"/>
                </a:cubicBezTo>
                <a:close/>
                <a:moveTo>
                  <a:pt x="137384" y="63469"/>
                </a:moveTo>
                <a:cubicBezTo>
                  <a:pt x="137384" y="63469"/>
                  <a:pt x="137384" y="63469"/>
                  <a:pt x="58703" y="141513"/>
                </a:cubicBezTo>
                <a:cubicBezTo>
                  <a:pt x="58703" y="141513"/>
                  <a:pt x="58703" y="141513"/>
                  <a:pt x="87080" y="171430"/>
                </a:cubicBezTo>
                <a:cubicBezTo>
                  <a:pt x="87080" y="171430"/>
                  <a:pt x="87080" y="171430"/>
                  <a:pt x="88369" y="170129"/>
                </a:cubicBezTo>
                <a:cubicBezTo>
                  <a:pt x="90949" y="167527"/>
                  <a:pt x="93529" y="166227"/>
                  <a:pt x="94819" y="166227"/>
                </a:cubicBezTo>
                <a:cubicBezTo>
                  <a:pt x="94819" y="166227"/>
                  <a:pt x="94819" y="166227"/>
                  <a:pt x="96108" y="166227"/>
                </a:cubicBezTo>
                <a:cubicBezTo>
                  <a:pt x="96108" y="164926"/>
                  <a:pt x="97398" y="164926"/>
                  <a:pt x="98688" y="164926"/>
                </a:cubicBezTo>
                <a:cubicBezTo>
                  <a:pt x="98688" y="164926"/>
                  <a:pt x="98688" y="164926"/>
                  <a:pt x="102558" y="164926"/>
                </a:cubicBezTo>
                <a:cubicBezTo>
                  <a:pt x="102558" y="164926"/>
                  <a:pt x="103848" y="164926"/>
                  <a:pt x="105137" y="164926"/>
                </a:cubicBezTo>
                <a:cubicBezTo>
                  <a:pt x="105137" y="164926"/>
                  <a:pt x="105137" y="164926"/>
                  <a:pt x="106427" y="164926"/>
                </a:cubicBezTo>
                <a:cubicBezTo>
                  <a:pt x="106427" y="164926"/>
                  <a:pt x="107717" y="164926"/>
                  <a:pt x="107717" y="166227"/>
                </a:cubicBezTo>
                <a:cubicBezTo>
                  <a:pt x="109007" y="166227"/>
                  <a:pt x="109007" y="166227"/>
                  <a:pt x="109007" y="166227"/>
                </a:cubicBezTo>
                <a:cubicBezTo>
                  <a:pt x="110297" y="166227"/>
                  <a:pt x="110297" y="167527"/>
                  <a:pt x="111587" y="167527"/>
                </a:cubicBezTo>
                <a:cubicBezTo>
                  <a:pt x="111587" y="167527"/>
                  <a:pt x="111587" y="167527"/>
                  <a:pt x="112876" y="167527"/>
                </a:cubicBezTo>
                <a:cubicBezTo>
                  <a:pt x="114166" y="168828"/>
                  <a:pt x="114166" y="170129"/>
                  <a:pt x="115456" y="170129"/>
                </a:cubicBezTo>
                <a:cubicBezTo>
                  <a:pt x="115456" y="170129"/>
                  <a:pt x="115456" y="170129"/>
                  <a:pt x="174789" y="231263"/>
                </a:cubicBezTo>
                <a:cubicBezTo>
                  <a:pt x="179949" y="236466"/>
                  <a:pt x="181238" y="244270"/>
                  <a:pt x="179949" y="250774"/>
                </a:cubicBezTo>
                <a:cubicBezTo>
                  <a:pt x="178659" y="252075"/>
                  <a:pt x="178659" y="252075"/>
                  <a:pt x="178659" y="253376"/>
                </a:cubicBezTo>
                <a:cubicBezTo>
                  <a:pt x="178659" y="253376"/>
                  <a:pt x="178659" y="254676"/>
                  <a:pt x="177369" y="254676"/>
                </a:cubicBezTo>
                <a:cubicBezTo>
                  <a:pt x="177369" y="254676"/>
                  <a:pt x="177369" y="254676"/>
                  <a:pt x="176079" y="255977"/>
                </a:cubicBezTo>
                <a:cubicBezTo>
                  <a:pt x="176079" y="257278"/>
                  <a:pt x="176079" y="257278"/>
                  <a:pt x="174789" y="257278"/>
                </a:cubicBezTo>
                <a:cubicBezTo>
                  <a:pt x="174789" y="257278"/>
                  <a:pt x="174789" y="257278"/>
                  <a:pt x="173499" y="258578"/>
                </a:cubicBezTo>
                <a:cubicBezTo>
                  <a:pt x="173499" y="258578"/>
                  <a:pt x="173499" y="258578"/>
                  <a:pt x="179949" y="263781"/>
                </a:cubicBezTo>
                <a:cubicBezTo>
                  <a:pt x="179949" y="265082"/>
                  <a:pt x="179949" y="265082"/>
                  <a:pt x="179949" y="265082"/>
                </a:cubicBezTo>
                <a:cubicBezTo>
                  <a:pt x="181238" y="265082"/>
                  <a:pt x="181238" y="265082"/>
                  <a:pt x="182528" y="263781"/>
                </a:cubicBezTo>
                <a:cubicBezTo>
                  <a:pt x="182528" y="263781"/>
                  <a:pt x="182528" y="263781"/>
                  <a:pt x="241861" y="202647"/>
                </a:cubicBezTo>
                <a:cubicBezTo>
                  <a:pt x="244441" y="200046"/>
                  <a:pt x="243151" y="198745"/>
                  <a:pt x="241861" y="197444"/>
                </a:cubicBezTo>
                <a:cubicBezTo>
                  <a:pt x="241861" y="197444"/>
                  <a:pt x="241861" y="197444"/>
                  <a:pt x="177369" y="132408"/>
                </a:cubicBezTo>
                <a:cubicBezTo>
                  <a:pt x="177369" y="132408"/>
                  <a:pt x="177369" y="132408"/>
                  <a:pt x="150282" y="159723"/>
                </a:cubicBezTo>
                <a:cubicBezTo>
                  <a:pt x="148992" y="159723"/>
                  <a:pt x="147702" y="161024"/>
                  <a:pt x="147702" y="161024"/>
                </a:cubicBezTo>
                <a:cubicBezTo>
                  <a:pt x="147702" y="162324"/>
                  <a:pt x="146412" y="162324"/>
                  <a:pt x="146412" y="162324"/>
                </a:cubicBezTo>
                <a:cubicBezTo>
                  <a:pt x="146412" y="162324"/>
                  <a:pt x="145123" y="162324"/>
                  <a:pt x="143833" y="163625"/>
                </a:cubicBezTo>
                <a:cubicBezTo>
                  <a:pt x="142543" y="163625"/>
                  <a:pt x="142543" y="163625"/>
                  <a:pt x="141253" y="163625"/>
                </a:cubicBezTo>
                <a:cubicBezTo>
                  <a:pt x="139963" y="164926"/>
                  <a:pt x="138673" y="164926"/>
                  <a:pt x="138673" y="164926"/>
                </a:cubicBezTo>
                <a:cubicBezTo>
                  <a:pt x="134804" y="164926"/>
                  <a:pt x="132224" y="163625"/>
                  <a:pt x="129644" y="162324"/>
                </a:cubicBezTo>
                <a:cubicBezTo>
                  <a:pt x="128355" y="161024"/>
                  <a:pt x="128355" y="161024"/>
                  <a:pt x="127065" y="159723"/>
                </a:cubicBezTo>
                <a:cubicBezTo>
                  <a:pt x="127065" y="159723"/>
                  <a:pt x="127065" y="159723"/>
                  <a:pt x="111587" y="144114"/>
                </a:cubicBezTo>
                <a:cubicBezTo>
                  <a:pt x="102558" y="136310"/>
                  <a:pt x="105137" y="125904"/>
                  <a:pt x="111587" y="120701"/>
                </a:cubicBezTo>
                <a:cubicBezTo>
                  <a:pt x="111587" y="120701"/>
                  <a:pt x="111587" y="120701"/>
                  <a:pt x="152862" y="79078"/>
                </a:cubicBezTo>
                <a:cubicBezTo>
                  <a:pt x="152862" y="79078"/>
                  <a:pt x="152862" y="79078"/>
                  <a:pt x="137384" y="63469"/>
                </a:cubicBezTo>
                <a:close/>
                <a:moveTo>
                  <a:pt x="195676" y="58706"/>
                </a:moveTo>
                <a:cubicBezTo>
                  <a:pt x="195676" y="58706"/>
                  <a:pt x="195676" y="58706"/>
                  <a:pt x="122203" y="131257"/>
                </a:cubicBezTo>
                <a:cubicBezTo>
                  <a:pt x="122203" y="132553"/>
                  <a:pt x="122203" y="132553"/>
                  <a:pt x="122203" y="132553"/>
                </a:cubicBezTo>
                <a:cubicBezTo>
                  <a:pt x="122203" y="132553"/>
                  <a:pt x="122203" y="132553"/>
                  <a:pt x="138960" y="149395"/>
                </a:cubicBezTo>
                <a:cubicBezTo>
                  <a:pt x="138960" y="149395"/>
                  <a:pt x="138960" y="149395"/>
                  <a:pt x="140249" y="148099"/>
                </a:cubicBezTo>
                <a:cubicBezTo>
                  <a:pt x="140249" y="148099"/>
                  <a:pt x="140249" y="148099"/>
                  <a:pt x="172474" y="115710"/>
                </a:cubicBezTo>
                <a:cubicBezTo>
                  <a:pt x="172474" y="115710"/>
                  <a:pt x="172474" y="115710"/>
                  <a:pt x="184075" y="104050"/>
                </a:cubicBezTo>
                <a:cubicBezTo>
                  <a:pt x="187942" y="100164"/>
                  <a:pt x="193098" y="100164"/>
                  <a:pt x="195676" y="104050"/>
                </a:cubicBezTo>
                <a:cubicBezTo>
                  <a:pt x="196965" y="105346"/>
                  <a:pt x="198254" y="106641"/>
                  <a:pt x="198254" y="109233"/>
                </a:cubicBezTo>
                <a:cubicBezTo>
                  <a:pt x="198254" y="110528"/>
                  <a:pt x="196965" y="113119"/>
                  <a:pt x="195676" y="114415"/>
                </a:cubicBezTo>
                <a:cubicBezTo>
                  <a:pt x="195676" y="114415"/>
                  <a:pt x="195676" y="114415"/>
                  <a:pt x="187942" y="120893"/>
                </a:cubicBezTo>
                <a:cubicBezTo>
                  <a:pt x="187942" y="120893"/>
                  <a:pt x="187942" y="120893"/>
                  <a:pt x="238213" y="171419"/>
                </a:cubicBezTo>
                <a:lnTo>
                  <a:pt x="273016" y="136439"/>
                </a:lnTo>
                <a:cubicBezTo>
                  <a:pt x="273016" y="136439"/>
                  <a:pt x="273016" y="136439"/>
                  <a:pt x="195676" y="58706"/>
                </a:cubicBezTo>
                <a:close/>
                <a:moveTo>
                  <a:pt x="93282" y="19019"/>
                </a:moveTo>
                <a:cubicBezTo>
                  <a:pt x="91986" y="19019"/>
                  <a:pt x="90690" y="20330"/>
                  <a:pt x="89395" y="20330"/>
                </a:cubicBezTo>
                <a:cubicBezTo>
                  <a:pt x="89395" y="20330"/>
                  <a:pt x="89395" y="20330"/>
                  <a:pt x="16844" y="95035"/>
                </a:cubicBezTo>
                <a:cubicBezTo>
                  <a:pt x="14253" y="96345"/>
                  <a:pt x="14253" y="98967"/>
                  <a:pt x="15548" y="100277"/>
                </a:cubicBezTo>
                <a:cubicBezTo>
                  <a:pt x="15548" y="100277"/>
                  <a:pt x="15548" y="100277"/>
                  <a:pt x="46642" y="131732"/>
                </a:cubicBezTo>
                <a:cubicBezTo>
                  <a:pt x="46642" y="131732"/>
                  <a:pt x="46642" y="131732"/>
                  <a:pt x="126966" y="51784"/>
                </a:cubicBezTo>
                <a:cubicBezTo>
                  <a:pt x="126966" y="51784"/>
                  <a:pt x="126966" y="51784"/>
                  <a:pt x="95873" y="20330"/>
                </a:cubicBezTo>
                <a:cubicBezTo>
                  <a:pt x="94577" y="20330"/>
                  <a:pt x="94577" y="19019"/>
                  <a:pt x="93282" y="19019"/>
                </a:cubicBezTo>
                <a:close/>
                <a:moveTo>
                  <a:pt x="239847" y="15844"/>
                </a:moveTo>
                <a:cubicBezTo>
                  <a:pt x="238558" y="15844"/>
                  <a:pt x="237270" y="15844"/>
                  <a:pt x="237270" y="17133"/>
                </a:cubicBezTo>
                <a:cubicBezTo>
                  <a:pt x="237270" y="17133"/>
                  <a:pt x="237270" y="17133"/>
                  <a:pt x="206341" y="46772"/>
                </a:cubicBezTo>
                <a:cubicBezTo>
                  <a:pt x="206341" y="46772"/>
                  <a:pt x="206341" y="46772"/>
                  <a:pt x="283662" y="125382"/>
                </a:cubicBezTo>
                <a:cubicBezTo>
                  <a:pt x="283662" y="125382"/>
                  <a:pt x="283662" y="125382"/>
                  <a:pt x="314590" y="94454"/>
                </a:cubicBezTo>
                <a:cubicBezTo>
                  <a:pt x="315879" y="94454"/>
                  <a:pt x="315879" y="93165"/>
                  <a:pt x="315879" y="93165"/>
                </a:cubicBezTo>
                <a:cubicBezTo>
                  <a:pt x="315879" y="91876"/>
                  <a:pt x="315879" y="90588"/>
                  <a:pt x="314590" y="90588"/>
                </a:cubicBezTo>
                <a:cubicBezTo>
                  <a:pt x="314590" y="90588"/>
                  <a:pt x="314590" y="90588"/>
                  <a:pt x="241136" y="17133"/>
                </a:cubicBezTo>
                <a:cubicBezTo>
                  <a:pt x="241136" y="15844"/>
                  <a:pt x="239847" y="15844"/>
                  <a:pt x="239847" y="15844"/>
                </a:cubicBezTo>
                <a:close/>
                <a:moveTo>
                  <a:pt x="239005" y="0"/>
                </a:moveTo>
                <a:cubicBezTo>
                  <a:pt x="243869" y="0"/>
                  <a:pt x="248734" y="1618"/>
                  <a:pt x="252625" y="4855"/>
                </a:cubicBezTo>
                <a:cubicBezTo>
                  <a:pt x="252625" y="4855"/>
                  <a:pt x="252625" y="4855"/>
                  <a:pt x="325267" y="78663"/>
                </a:cubicBezTo>
                <a:cubicBezTo>
                  <a:pt x="329159" y="82548"/>
                  <a:pt x="331753" y="87727"/>
                  <a:pt x="331753" y="91612"/>
                </a:cubicBezTo>
                <a:cubicBezTo>
                  <a:pt x="331753" y="96792"/>
                  <a:pt x="329159" y="101971"/>
                  <a:pt x="326564" y="105856"/>
                </a:cubicBezTo>
                <a:cubicBezTo>
                  <a:pt x="326564" y="105856"/>
                  <a:pt x="326564" y="105856"/>
                  <a:pt x="290243" y="142112"/>
                </a:cubicBezTo>
                <a:cubicBezTo>
                  <a:pt x="290243" y="142112"/>
                  <a:pt x="290243" y="142112"/>
                  <a:pt x="250031" y="182253"/>
                </a:cubicBezTo>
                <a:cubicBezTo>
                  <a:pt x="250031" y="182253"/>
                  <a:pt x="250031" y="182253"/>
                  <a:pt x="253922" y="186138"/>
                </a:cubicBezTo>
                <a:cubicBezTo>
                  <a:pt x="260408" y="192612"/>
                  <a:pt x="263003" y="202971"/>
                  <a:pt x="253922" y="213330"/>
                </a:cubicBezTo>
                <a:cubicBezTo>
                  <a:pt x="253922" y="213330"/>
                  <a:pt x="253922" y="213330"/>
                  <a:pt x="194252" y="272895"/>
                </a:cubicBezTo>
                <a:cubicBezTo>
                  <a:pt x="189063" y="278074"/>
                  <a:pt x="183874" y="279369"/>
                  <a:pt x="181280" y="279369"/>
                </a:cubicBezTo>
                <a:cubicBezTo>
                  <a:pt x="176091" y="279369"/>
                  <a:pt x="170903" y="276779"/>
                  <a:pt x="169605" y="274190"/>
                </a:cubicBezTo>
                <a:cubicBezTo>
                  <a:pt x="169605" y="274190"/>
                  <a:pt x="169605" y="274190"/>
                  <a:pt x="163120" y="269010"/>
                </a:cubicBezTo>
                <a:cubicBezTo>
                  <a:pt x="163120" y="269010"/>
                  <a:pt x="163120" y="269010"/>
                  <a:pt x="159228" y="271600"/>
                </a:cubicBezTo>
                <a:cubicBezTo>
                  <a:pt x="156634" y="275484"/>
                  <a:pt x="151445" y="276779"/>
                  <a:pt x="146256" y="276779"/>
                </a:cubicBezTo>
                <a:cubicBezTo>
                  <a:pt x="142365" y="276779"/>
                  <a:pt x="137176" y="275484"/>
                  <a:pt x="133284" y="271600"/>
                </a:cubicBezTo>
                <a:cubicBezTo>
                  <a:pt x="133284" y="271600"/>
                  <a:pt x="133284" y="271600"/>
                  <a:pt x="73614" y="212036"/>
                </a:cubicBezTo>
                <a:cubicBezTo>
                  <a:pt x="71020" y="208151"/>
                  <a:pt x="68426" y="204266"/>
                  <a:pt x="68426" y="199087"/>
                </a:cubicBezTo>
                <a:cubicBezTo>
                  <a:pt x="68426" y="193907"/>
                  <a:pt x="71020" y="188728"/>
                  <a:pt x="73614" y="186138"/>
                </a:cubicBezTo>
                <a:cubicBezTo>
                  <a:pt x="73614" y="184843"/>
                  <a:pt x="74911" y="184843"/>
                  <a:pt x="74911" y="183548"/>
                </a:cubicBezTo>
                <a:cubicBezTo>
                  <a:pt x="74911" y="183548"/>
                  <a:pt x="74911" y="183548"/>
                  <a:pt x="76209" y="182253"/>
                </a:cubicBezTo>
                <a:cubicBezTo>
                  <a:pt x="76209" y="182253"/>
                  <a:pt x="76209" y="182253"/>
                  <a:pt x="42482" y="148587"/>
                </a:cubicBezTo>
                <a:cubicBezTo>
                  <a:pt x="42482" y="148587"/>
                  <a:pt x="42482" y="148587"/>
                  <a:pt x="42482" y="147292"/>
                </a:cubicBezTo>
                <a:cubicBezTo>
                  <a:pt x="42482" y="147292"/>
                  <a:pt x="42482" y="147292"/>
                  <a:pt x="4864" y="111035"/>
                </a:cubicBezTo>
                <a:cubicBezTo>
                  <a:pt x="-1622" y="103266"/>
                  <a:pt x="-1622" y="90317"/>
                  <a:pt x="4864" y="83843"/>
                </a:cubicBezTo>
                <a:cubicBezTo>
                  <a:pt x="4864" y="83843"/>
                  <a:pt x="4864" y="83843"/>
                  <a:pt x="77506" y="10035"/>
                </a:cubicBezTo>
                <a:cubicBezTo>
                  <a:pt x="85289" y="2266"/>
                  <a:pt x="98261" y="2266"/>
                  <a:pt x="106044" y="10035"/>
                </a:cubicBezTo>
                <a:cubicBezTo>
                  <a:pt x="106044" y="10035"/>
                  <a:pt x="106044" y="10035"/>
                  <a:pt x="142365" y="46291"/>
                </a:cubicBezTo>
                <a:cubicBezTo>
                  <a:pt x="142365" y="46291"/>
                  <a:pt x="142365" y="46291"/>
                  <a:pt x="163120" y="67009"/>
                </a:cubicBezTo>
                <a:cubicBezTo>
                  <a:pt x="163120" y="67009"/>
                  <a:pt x="163120" y="67009"/>
                  <a:pt x="189063" y="41112"/>
                </a:cubicBezTo>
                <a:cubicBezTo>
                  <a:pt x="189063" y="41112"/>
                  <a:pt x="189063" y="41112"/>
                  <a:pt x="225384" y="4855"/>
                </a:cubicBezTo>
                <a:cubicBezTo>
                  <a:pt x="229276" y="1618"/>
                  <a:pt x="234140" y="0"/>
                  <a:pt x="239005" y="0"/>
                </a:cubicBezTo>
                <a:close/>
              </a:path>
            </a:pathLst>
          </a:custGeom>
          <a:solidFill>
            <a:schemeClr val="bg1"/>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1350" dirty="0">
              <a:solidFill>
                <a:srgbClr val="FFFFFF"/>
              </a:solidFill>
              <a:latin typeface="思源黑体" pitchFamily="34" charset="-122"/>
              <a:ea typeface="思源黑体" pitchFamily="34" charset="-122"/>
            </a:endParaRPr>
          </a:p>
        </p:txBody>
      </p:sp>
      <p:grpSp>
        <p:nvGrpSpPr>
          <p:cNvPr id="40" name="组合 39"/>
          <p:cNvGrpSpPr/>
          <p:nvPr/>
        </p:nvGrpSpPr>
        <p:grpSpPr>
          <a:xfrm>
            <a:off x="6194529" y="2076085"/>
            <a:ext cx="5201920" cy="838835"/>
            <a:chOff x="6798184" y="1753429"/>
            <a:chExt cx="6576961" cy="888169"/>
          </a:xfrm>
        </p:grpSpPr>
        <p:sp>
          <p:nvSpPr>
            <p:cNvPr id="41" name="矩形 40"/>
            <p:cNvSpPr/>
            <p:nvPr/>
          </p:nvSpPr>
          <p:spPr>
            <a:xfrm>
              <a:off x="6798184" y="2030750"/>
              <a:ext cx="5149474" cy="330794"/>
            </a:xfrm>
            <a:prstGeom prst="rect">
              <a:avLst/>
            </a:prstGeom>
          </p:spPr>
          <p:txBody>
            <a:bodyPr wrap="square">
              <a:spAutoFit/>
              <a:scene3d>
                <a:camera prst="orthographicFront"/>
                <a:lightRig rig="threePt" dir="t"/>
              </a:scene3d>
              <a:sp3d contourW="12700"/>
            </a:bodyPr>
            <a:lstStyle/>
            <a:p>
              <a:pPr>
                <a:lnSpc>
                  <a:spcPct val="120000"/>
                </a:lnSpc>
                <a:spcBef>
                  <a:spcPct val="0"/>
                </a:spcBef>
                <a:buNone/>
              </a:pPr>
              <a:endParaRPr lang="zh-CN" altLang="en-US" sz="1200" dirty="0">
                <a:solidFill>
                  <a:schemeClr val="tx1">
                    <a:lumMod val="65000"/>
                    <a:lumOff val="35000"/>
                  </a:schemeClr>
                </a:solidFill>
                <a:latin typeface="思源黑体" pitchFamily="34" charset="-122"/>
                <a:ea typeface="思源黑体" pitchFamily="34" charset="-122"/>
                <a:sym typeface="微软雅黑" panose="020B0503020204020204" pitchFamily="34" charset="-122"/>
              </a:endParaRPr>
            </a:p>
          </p:txBody>
        </p:sp>
        <p:sp>
          <p:nvSpPr>
            <p:cNvPr id="42" name="矩形 41"/>
            <p:cNvSpPr/>
            <p:nvPr/>
          </p:nvSpPr>
          <p:spPr>
            <a:xfrm>
              <a:off x="6798184" y="1753429"/>
              <a:ext cx="6576961" cy="888169"/>
            </a:xfrm>
            <a:prstGeom prst="rect">
              <a:avLst/>
            </a:prstGeom>
          </p:spPr>
          <p:txBody>
            <a:bodyPr wrap="square">
              <a:noAutofit/>
              <a:scene3d>
                <a:camera prst="orthographicFront"/>
                <a:lightRig rig="threePt" dir="t"/>
              </a:scene3d>
              <a:sp3d contourW="12700"/>
            </a:bodyPr>
            <a:lstStyle/>
            <a:p>
              <a:pPr defTabSz="342900">
                <a:lnSpc>
                  <a:spcPct val="120000"/>
                </a:lnSpc>
                <a:buClr>
                  <a:srgbClr val="151314"/>
                </a:buClr>
                <a:buSzPct val="25000"/>
              </a:pPr>
              <a:r>
                <a:rPr lang="en-US" altLang="zh-CN" sz="2800" b="1" kern="0" dirty="0">
                  <a:solidFill>
                    <a:schemeClr val="accent2"/>
                  </a:solidFill>
                  <a:latin typeface="思源黑体" pitchFamily="34" charset="-122"/>
                  <a:ea typeface="思源黑体" pitchFamily="34" charset="-122"/>
                  <a:cs typeface="+mn-ea"/>
                  <a:sym typeface="+mn-lt"/>
                </a:rPr>
                <a:t>Have enough time to sleep</a:t>
              </a:r>
              <a:endParaRPr lang="en-US" altLang="zh-CN" sz="2800" b="1" kern="0" dirty="0">
                <a:solidFill>
                  <a:schemeClr val="accent2"/>
                </a:solidFill>
                <a:latin typeface="思源黑体" pitchFamily="34" charset="-122"/>
                <a:ea typeface="思源黑体" pitchFamily="34" charset="-122"/>
                <a:cs typeface="+mn-ea"/>
                <a:sym typeface="+mn-lt"/>
              </a:endParaRPr>
            </a:p>
          </p:txBody>
        </p:sp>
      </p:grpSp>
      <p:pic>
        <p:nvPicPr>
          <p:cNvPr id="3" name="图片 2" descr="IMG_256"/>
          <p:cNvPicPr>
            <a:picLocks noChangeAspect="1"/>
          </p:cNvPicPr>
          <p:nvPr/>
        </p:nvPicPr>
        <p:blipFill>
          <a:blip r:embed="rId1"/>
          <a:stretch>
            <a:fillRect/>
          </a:stretch>
        </p:blipFill>
        <p:spPr>
          <a:xfrm>
            <a:off x="800100" y="2166620"/>
            <a:ext cx="3455035" cy="3388360"/>
          </a:xfrm>
          <a:prstGeom prst="rect">
            <a:avLst/>
          </a:prstGeom>
          <a:noFill/>
          <a:ln w="9525">
            <a:noFill/>
          </a:ln>
        </p:spPr>
      </p:pic>
      <p:sp>
        <p:nvSpPr>
          <p:cNvPr id="4" name="文本框 3"/>
          <p:cNvSpPr txBox="1"/>
          <p:nvPr/>
        </p:nvSpPr>
        <p:spPr>
          <a:xfrm>
            <a:off x="6087110" y="4615180"/>
            <a:ext cx="4590415" cy="922020"/>
          </a:xfrm>
          <a:prstGeom prst="rect">
            <a:avLst/>
          </a:prstGeom>
          <a:noFill/>
        </p:spPr>
        <p:txBody>
          <a:bodyPr wrap="square" rtlCol="0">
            <a:spAutoFit/>
          </a:bodyPr>
          <a:lstStyle/>
          <a:p>
            <a:r>
              <a:rPr lang="zh-CN" altLang="en-US" b="1">
                <a:solidFill>
                  <a:schemeClr val="accent2"/>
                </a:solidFill>
              </a:rPr>
              <a:t>But the impairment of attentional networks will get worse after 1 night of sleep</a:t>
            </a:r>
            <a:endParaRPr lang="zh-CN" altLang="en-US" b="1">
              <a:solidFill>
                <a:schemeClr val="accent2"/>
              </a:solidFill>
            </a:endParaRPr>
          </a:p>
          <a:p>
            <a:r>
              <a:rPr lang="zh-CN" altLang="en-US" b="1">
                <a:solidFill>
                  <a:schemeClr val="accent2"/>
                </a:solidFill>
              </a:rPr>
              <a:t>deprivation.</a:t>
            </a:r>
            <a:endParaRPr lang="zh-CN" altLang="en-US" b="1">
              <a:solidFill>
                <a:schemeClr val="accent2"/>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ppt_x"/>
                                          </p:val>
                                        </p:tav>
                                        <p:tav tm="100000">
                                          <p:val>
                                            <p:strVal val="#ppt_x"/>
                                          </p:val>
                                        </p:tav>
                                      </p:tavLst>
                                    </p:anim>
                                    <p:anim calcmode="lin" valueType="num">
                                      <p:cBhvr additive="base">
                                        <p:cTn id="28" dur="500" fill="hold"/>
                                        <p:tgtEl>
                                          <p:spTgt spid="3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bldLvl="0" animBg="1"/>
      <p:bldP spid="32" grpId="0" animBg="1"/>
      <p:bldP spid="33" grpId="0" bldLvl="0" animBg="1"/>
      <p:bldP spid="36" grpId="0" animBg="1"/>
      <p:bldP spid="37"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2682" y="577522"/>
            <a:ext cx="3908878" cy="456129"/>
          </a:xfrm>
        </p:spPr>
        <p:txBody>
          <a:bodyPr/>
          <a:lstStyle/>
          <a:p>
            <a:pPr>
              <a:lnSpc>
                <a:spcPct val="120000"/>
              </a:lnSpc>
            </a:pPr>
            <a:r>
              <a:rPr lang="en-US" altLang="zh-CN" sz="4400" dirty="0">
                <a:latin typeface="Segoe Script" panose="030B0504020000000003" charset="0"/>
                <a:cs typeface="Segoe Script" panose="030B0504020000000003" charset="0"/>
              </a:rPr>
              <a:t>Reference</a:t>
            </a:r>
            <a:endParaRPr lang="en-US" altLang="zh-CN" sz="4400" dirty="0">
              <a:latin typeface="Segoe Script" panose="030B0504020000000003" charset="0"/>
              <a:cs typeface="Segoe Script" panose="030B0504020000000003" charset="0"/>
            </a:endParaRPr>
          </a:p>
        </p:txBody>
      </p:sp>
      <p:sp>
        <p:nvSpPr>
          <p:cNvPr id="18" name="Oval 34"/>
          <p:cNvSpPr/>
          <p:nvPr/>
        </p:nvSpPr>
        <p:spPr>
          <a:xfrm>
            <a:off x="4033647" y="2038944"/>
            <a:ext cx="518034" cy="518032"/>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GB" sz="1600" dirty="0">
                <a:latin typeface="思源黑体" pitchFamily="34" charset="-122"/>
                <a:ea typeface="思源黑体" pitchFamily="34" charset="-122"/>
              </a:rPr>
              <a:t>01</a:t>
            </a:r>
            <a:endParaRPr lang="en-GB" sz="1600" dirty="0">
              <a:latin typeface="思源黑体" pitchFamily="34" charset="-122"/>
              <a:ea typeface="思源黑体" pitchFamily="34" charset="-122"/>
            </a:endParaRPr>
          </a:p>
        </p:txBody>
      </p:sp>
      <p:sp>
        <p:nvSpPr>
          <p:cNvPr id="28" name="Oval 34"/>
          <p:cNvSpPr/>
          <p:nvPr/>
        </p:nvSpPr>
        <p:spPr>
          <a:xfrm>
            <a:off x="4419410" y="2639019"/>
            <a:ext cx="518034" cy="518032"/>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GB" sz="1600" dirty="0">
                <a:latin typeface="思源黑体" pitchFamily="34" charset="-122"/>
                <a:ea typeface="思源黑体" pitchFamily="34" charset="-122"/>
              </a:rPr>
              <a:t>02</a:t>
            </a:r>
            <a:endParaRPr lang="en-GB" sz="1600" dirty="0">
              <a:latin typeface="思源黑体" pitchFamily="34" charset="-122"/>
              <a:ea typeface="思源黑体" pitchFamily="34" charset="-122"/>
            </a:endParaRPr>
          </a:p>
        </p:txBody>
      </p:sp>
      <p:grpSp>
        <p:nvGrpSpPr>
          <p:cNvPr id="29" name="Group 7"/>
          <p:cNvGrpSpPr/>
          <p:nvPr/>
        </p:nvGrpSpPr>
        <p:grpSpPr>
          <a:xfrm>
            <a:off x="5953029" y="2759536"/>
            <a:ext cx="5501466" cy="257810"/>
            <a:chOff x="-1375410" y="1708939"/>
            <a:chExt cx="5580357" cy="257810"/>
          </a:xfrm>
        </p:grpSpPr>
        <p:sp>
          <p:nvSpPr>
            <p:cNvPr id="30" name="TextBox 53"/>
            <p:cNvSpPr txBox="1"/>
            <p:nvPr/>
          </p:nvSpPr>
          <p:spPr>
            <a:xfrm>
              <a:off x="-1375410" y="1708939"/>
              <a:ext cx="128821" cy="257810"/>
            </a:xfrm>
            <a:prstGeom prst="rect">
              <a:avLst/>
            </a:prstGeom>
            <a:noFill/>
          </p:spPr>
          <p:txBody>
            <a:bodyPr wrap="none" lIns="0" tIns="0" rIns="0" bIns="0" rtlCol="0">
              <a:spAutoFit/>
            </a:bodyPr>
            <a:lstStyle/>
            <a:p>
              <a:pPr>
                <a:lnSpc>
                  <a:spcPct val="120000"/>
                </a:lnSpc>
              </a:pPr>
              <a:endParaRPr lang="en-GB" sz="1400" dirty="0">
                <a:solidFill>
                  <a:schemeClr val="tx1">
                    <a:lumMod val="65000"/>
                    <a:lumOff val="35000"/>
                  </a:schemeClr>
                </a:solidFill>
                <a:latin typeface="思源黑体" pitchFamily="34" charset="-122"/>
                <a:ea typeface="思源黑体" pitchFamily="34" charset="-122"/>
              </a:endParaRPr>
            </a:p>
          </p:txBody>
        </p:sp>
        <p:sp>
          <p:nvSpPr>
            <p:cNvPr id="31" name="Rectangle 54"/>
            <p:cNvSpPr/>
            <p:nvPr/>
          </p:nvSpPr>
          <p:spPr>
            <a:xfrm>
              <a:off x="1293321" y="1739717"/>
              <a:ext cx="2911626" cy="220980"/>
            </a:xfrm>
            <a:prstGeom prst="rect">
              <a:avLst/>
            </a:prstGeom>
          </p:spPr>
          <p:txBody>
            <a:bodyPr wrap="square" lIns="0" tIns="0" rIns="0" bIns="0">
              <a:spAutoFit/>
            </a:bodyPr>
            <a:lstStyle/>
            <a:p>
              <a:pPr>
                <a:lnSpc>
                  <a:spcPct val="120000"/>
                </a:lnSpc>
              </a:pPr>
              <a:endParaRPr lang="en-US" altLang="zh-CN" sz="1200" dirty="0">
                <a:solidFill>
                  <a:schemeClr val="tx1">
                    <a:lumMod val="65000"/>
                    <a:lumOff val="35000"/>
                  </a:schemeClr>
                </a:solidFill>
                <a:latin typeface="思源黑体" pitchFamily="34" charset="-122"/>
                <a:ea typeface="思源黑体" pitchFamily="34" charset="-122"/>
              </a:endParaRPr>
            </a:p>
          </p:txBody>
        </p:sp>
      </p:grpSp>
      <p:sp>
        <p:nvSpPr>
          <p:cNvPr id="32" name="Oval 34"/>
          <p:cNvSpPr/>
          <p:nvPr/>
        </p:nvSpPr>
        <p:spPr>
          <a:xfrm>
            <a:off x="4581335" y="3343869"/>
            <a:ext cx="518034" cy="518032"/>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GB" sz="1600" dirty="0">
                <a:latin typeface="思源黑体" pitchFamily="34" charset="-122"/>
                <a:ea typeface="思源黑体" pitchFamily="34" charset="-122"/>
              </a:rPr>
              <a:t>03</a:t>
            </a:r>
            <a:endParaRPr lang="en-GB" sz="1600" dirty="0">
              <a:latin typeface="思源黑体" pitchFamily="34" charset="-122"/>
              <a:ea typeface="思源黑体" pitchFamily="34" charset="-122"/>
            </a:endParaRPr>
          </a:p>
        </p:txBody>
      </p:sp>
      <p:grpSp>
        <p:nvGrpSpPr>
          <p:cNvPr id="33" name="Group 7"/>
          <p:cNvGrpSpPr/>
          <p:nvPr/>
        </p:nvGrpSpPr>
        <p:grpSpPr>
          <a:xfrm>
            <a:off x="5953029" y="3464386"/>
            <a:ext cx="5501466" cy="257810"/>
            <a:chOff x="-1375410" y="1708939"/>
            <a:chExt cx="5580356" cy="257810"/>
          </a:xfrm>
        </p:grpSpPr>
        <p:sp>
          <p:nvSpPr>
            <p:cNvPr id="34" name="TextBox 53"/>
            <p:cNvSpPr txBox="1"/>
            <p:nvPr/>
          </p:nvSpPr>
          <p:spPr>
            <a:xfrm>
              <a:off x="-1375410" y="1708939"/>
              <a:ext cx="128821" cy="257810"/>
            </a:xfrm>
            <a:prstGeom prst="rect">
              <a:avLst/>
            </a:prstGeom>
            <a:noFill/>
          </p:spPr>
          <p:txBody>
            <a:bodyPr wrap="none" lIns="0" tIns="0" rIns="0" bIns="0" rtlCol="0">
              <a:spAutoFit/>
            </a:bodyPr>
            <a:lstStyle/>
            <a:p>
              <a:pPr>
                <a:lnSpc>
                  <a:spcPct val="120000"/>
                </a:lnSpc>
              </a:pPr>
              <a:endParaRPr lang="en-GB" sz="1400" dirty="0">
                <a:solidFill>
                  <a:schemeClr val="tx1">
                    <a:lumMod val="65000"/>
                    <a:lumOff val="35000"/>
                  </a:schemeClr>
                </a:solidFill>
                <a:latin typeface="思源黑体" pitchFamily="34" charset="-122"/>
                <a:ea typeface="思源黑体" pitchFamily="34" charset="-122"/>
              </a:endParaRPr>
            </a:p>
          </p:txBody>
        </p:sp>
        <p:sp>
          <p:nvSpPr>
            <p:cNvPr id="37" name="Rectangle 54"/>
            <p:cNvSpPr/>
            <p:nvPr/>
          </p:nvSpPr>
          <p:spPr>
            <a:xfrm>
              <a:off x="1293320" y="1739717"/>
              <a:ext cx="2911626" cy="220980"/>
            </a:xfrm>
            <a:prstGeom prst="rect">
              <a:avLst/>
            </a:prstGeom>
          </p:spPr>
          <p:txBody>
            <a:bodyPr wrap="square" lIns="0" tIns="0" rIns="0" bIns="0">
              <a:spAutoFit/>
            </a:bodyPr>
            <a:lstStyle/>
            <a:p>
              <a:pPr>
                <a:lnSpc>
                  <a:spcPct val="120000"/>
                </a:lnSpc>
              </a:pPr>
              <a:endParaRPr lang="en-US" altLang="zh-CN" sz="1200" dirty="0">
                <a:solidFill>
                  <a:schemeClr val="tx1">
                    <a:lumMod val="65000"/>
                    <a:lumOff val="35000"/>
                  </a:schemeClr>
                </a:solidFill>
                <a:latin typeface="思源黑体" pitchFamily="34" charset="-122"/>
                <a:ea typeface="思源黑体" pitchFamily="34" charset="-122"/>
              </a:endParaRPr>
            </a:p>
          </p:txBody>
        </p:sp>
      </p:grpSp>
      <p:sp>
        <p:nvSpPr>
          <p:cNvPr id="38" name="Oval 34"/>
          <p:cNvSpPr/>
          <p:nvPr/>
        </p:nvSpPr>
        <p:spPr>
          <a:xfrm>
            <a:off x="4581335" y="4058244"/>
            <a:ext cx="518034" cy="518032"/>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GB" sz="1600" dirty="0">
                <a:latin typeface="思源黑体" pitchFamily="34" charset="-122"/>
                <a:ea typeface="思源黑体" pitchFamily="34" charset="-122"/>
              </a:rPr>
              <a:t>04</a:t>
            </a:r>
            <a:endParaRPr lang="en-GB" sz="1600" dirty="0">
              <a:latin typeface="思源黑体" pitchFamily="34" charset="-122"/>
              <a:ea typeface="思源黑体" pitchFamily="34" charset="-122"/>
            </a:endParaRPr>
          </a:p>
        </p:txBody>
      </p:sp>
      <p:sp>
        <p:nvSpPr>
          <p:cNvPr id="42" name="Oval 34"/>
          <p:cNvSpPr/>
          <p:nvPr/>
        </p:nvSpPr>
        <p:spPr>
          <a:xfrm>
            <a:off x="4419410" y="4763094"/>
            <a:ext cx="518034" cy="518032"/>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GB" sz="1600" dirty="0">
                <a:latin typeface="思源黑体" pitchFamily="34" charset="-122"/>
                <a:ea typeface="思源黑体" pitchFamily="34" charset="-122"/>
              </a:rPr>
              <a:t>05</a:t>
            </a:r>
            <a:endParaRPr lang="en-GB" sz="1600" dirty="0">
              <a:latin typeface="思源黑体" pitchFamily="34" charset="-122"/>
              <a:ea typeface="思源黑体" pitchFamily="34" charset="-122"/>
            </a:endParaRPr>
          </a:p>
        </p:txBody>
      </p:sp>
      <p:sp>
        <p:nvSpPr>
          <p:cNvPr id="46" name="Oval 34"/>
          <p:cNvSpPr/>
          <p:nvPr/>
        </p:nvSpPr>
        <p:spPr>
          <a:xfrm>
            <a:off x="4033647" y="5353644"/>
            <a:ext cx="518034" cy="518032"/>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GB" sz="1600" dirty="0">
                <a:latin typeface="思源黑体" pitchFamily="34" charset="-122"/>
                <a:ea typeface="思源黑体" pitchFamily="34" charset="-122"/>
              </a:rPr>
              <a:t>06</a:t>
            </a:r>
            <a:endParaRPr lang="en-GB" sz="1600" dirty="0">
              <a:latin typeface="思源黑体" pitchFamily="34" charset="-122"/>
              <a:ea typeface="思源黑体" pitchFamily="34" charset="-122"/>
            </a:endParaRPr>
          </a:p>
        </p:txBody>
      </p:sp>
      <p:grpSp>
        <p:nvGrpSpPr>
          <p:cNvPr id="47" name="Group 7"/>
          <p:cNvGrpSpPr/>
          <p:nvPr/>
        </p:nvGrpSpPr>
        <p:grpSpPr>
          <a:xfrm>
            <a:off x="5953029" y="5474161"/>
            <a:ext cx="5501464" cy="257810"/>
            <a:chOff x="-1375410" y="1708939"/>
            <a:chExt cx="5580354" cy="257810"/>
          </a:xfrm>
        </p:grpSpPr>
        <p:sp>
          <p:nvSpPr>
            <p:cNvPr id="48" name="TextBox 53"/>
            <p:cNvSpPr txBox="1"/>
            <p:nvPr/>
          </p:nvSpPr>
          <p:spPr>
            <a:xfrm>
              <a:off x="-1375410" y="1708939"/>
              <a:ext cx="128821" cy="257810"/>
            </a:xfrm>
            <a:prstGeom prst="rect">
              <a:avLst/>
            </a:prstGeom>
            <a:noFill/>
          </p:spPr>
          <p:txBody>
            <a:bodyPr wrap="none" lIns="0" tIns="0" rIns="0" bIns="0" rtlCol="0">
              <a:spAutoFit/>
            </a:bodyPr>
            <a:lstStyle/>
            <a:p>
              <a:pPr>
                <a:lnSpc>
                  <a:spcPct val="120000"/>
                </a:lnSpc>
              </a:pPr>
              <a:endParaRPr lang="en-GB" sz="1400" dirty="0">
                <a:solidFill>
                  <a:schemeClr val="tx1">
                    <a:lumMod val="65000"/>
                    <a:lumOff val="35000"/>
                  </a:schemeClr>
                </a:solidFill>
                <a:latin typeface="思源黑体" pitchFamily="34" charset="-122"/>
                <a:ea typeface="思源黑体" pitchFamily="34" charset="-122"/>
              </a:endParaRPr>
            </a:p>
          </p:txBody>
        </p:sp>
        <p:sp>
          <p:nvSpPr>
            <p:cNvPr id="49" name="Rectangle 54"/>
            <p:cNvSpPr/>
            <p:nvPr/>
          </p:nvSpPr>
          <p:spPr>
            <a:xfrm>
              <a:off x="1293319" y="1739717"/>
              <a:ext cx="2911625" cy="220980"/>
            </a:xfrm>
            <a:prstGeom prst="rect">
              <a:avLst/>
            </a:prstGeom>
          </p:spPr>
          <p:txBody>
            <a:bodyPr wrap="square" lIns="0" tIns="0" rIns="0" bIns="0">
              <a:spAutoFit/>
            </a:bodyPr>
            <a:lstStyle/>
            <a:p>
              <a:pPr>
                <a:lnSpc>
                  <a:spcPct val="120000"/>
                </a:lnSpc>
              </a:pPr>
              <a:endParaRPr lang="en-US" altLang="zh-CN" sz="1200" dirty="0">
                <a:solidFill>
                  <a:schemeClr val="tx1">
                    <a:lumMod val="65000"/>
                    <a:lumOff val="35000"/>
                  </a:schemeClr>
                </a:solidFill>
                <a:latin typeface="思源黑体" pitchFamily="34" charset="-122"/>
                <a:ea typeface="思源黑体" pitchFamily="34" charset="-122"/>
              </a:endParaRPr>
            </a:p>
          </p:txBody>
        </p:sp>
      </p:grpSp>
      <p:sp>
        <p:nvSpPr>
          <p:cNvPr id="56" name="Oval 34"/>
          <p:cNvSpPr/>
          <p:nvPr/>
        </p:nvSpPr>
        <p:spPr>
          <a:xfrm>
            <a:off x="1702573" y="2795451"/>
            <a:ext cx="2370970" cy="2370960"/>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GB" sz="1600" dirty="0">
              <a:latin typeface="思源黑体" pitchFamily="34" charset="-122"/>
              <a:ea typeface="思源黑体" pitchFamily="34" charset="-122"/>
            </a:endParaRPr>
          </a:p>
        </p:txBody>
      </p:sp>
      <p:sp>
        <p:nvSpPr>
          <p:cNvPr id="57" name="Freeform 12"/>
          <p:cNvSpPr/>
          <p:nvPr/>
        </p:nvSpPr>
        <p:spPr bwMode="auto">
          <a:xfrm>
            <a:off x="2322370" y="3620137"/>
            <a:ext cx="1096032" cy="721588"/>
          </a:xfrm>
          <a:custGeom>
            <a:avLst/>
            <a:gdLst>
              <a:gd name="T0" fmla="*/ 64 w 148"/>
              <a:gd name="T1" fmla="*/ 121 h 128"/>
              <a:gd name="T2" fmla="*/ 64 w 148"/>
              <a:gd name="T3" fmla="*/ 123 h 128"/>
              <a:gd name="T4" fmla="*/ 74 w 148"/>
              <a:gd name="T5" fmla="*/ 128 h 128"/>
              <a:gd name="T6" fmla="*/ 83 w 148"/>
              <a:gd name="T7" fmla="*/ 123 h 128"/>
              <a:gd name="T8" fmla="*/ 83 w 148"/>
              <a:gd name="T9" fmla="*/ 121 h 128"/>
              <a:gd name="T10" fmla="*/ 93 w 148"/>
              <a:gd name="T11" fmla="*/ 118 h 128"/>
              <a:gd name="T12" fmla="*/ 148 w 148"/>
              <a:gd name="T13" fmla="*/ 123 h 128"/>
              <a:gd name="T14" fmla="*/ 148 w 148"/>
              <a:gd name="T15" fmla="*/ 24 h 128"/>
              <a:gd name="T16" fmla="*/ 139 w 148"/>
              <a:gd name="T17" fmla="*/ 23 h 128"/>
              <a:gd name="T18" fmla="*/ 139 w 148"/>
              <a:gd name="T19" fmla="*/ 109 h 128"/>
              <a:gd name="T20" fmla="*/ 94 w 148"/>
              <a:gd name="T21" fmla="*/ 104 h 128"/>
              <a:gd name="T22" fmla="*/ 77 w 148"/>
              <a:gd name="T23" fmla="*/ 119 h 128"/>
              <a:gd name="T24" fmla="*/ 75 w 148"/>
              <a:gd name="T25" fmla="*/ 118 h 128"/>
              <a:gd name="T26" fmla="*/ 89 w 148"/>
              <a:gd name="T27" fmla="*/ 99 h 128"/>
              <a:gd name="T28" fmla="*/ 131 w 148"/>
              <a:gd name="T29" fmla="*/ 96 h 128"/>
              <a:gd name="T30" fmla="*/ 131 w 148"/>
              <a:gd name="T31" fmla="*/ 0 h 128"/>
              <a:gd name="T32" fmla="*/ 111 w 148"/>
              <a:gd name="T33" fmla="*/ 5 h 128"/>
              <a:gd name="T34" fmla="*/ 111 w 148"/>
              <a:gd name="T35" fmla="*/ 76 h 128"/>
              <a:gd name="T36" fmla="*/ 100 w 148"/>
              <a:gd name="T37" fmla="*/ 70 h 128"/>
              <a:gd name="T38" fmla="*/ 90 w 148"/>
              <a:gd name="T39" fmla="*/ 83 h 128"/>
              <a:gd name="T40" fmla="*/ 90 w 148"/>
              <a:gd name="T41" fmla="*/ 11 h 128"/>
              <a:gd name="T42" fmla="*/ 90 w 148"/>
              <a:gd name="T43" fmla="*/ 12 h 128"/>
              <a:gd name="T44" fmla="*/ 74 w 148"/>
              <a:gd name="T45" fmla="*/ 26 h 128"/>
              <a:gd name="T46" fmla="*/ 57 w 148"/>
              <a:gd name="T47" fmla="*/ 12 h 128"/>
              <a:gd name="T48" fmla="*/ 16 w 148"/>
              <a:gd name="T49" fmla="*/ 0 h 128"/>
              <a:gd name="T50" fmla="*/ 16 w 148"/>
              <a:gd name="T51" fmla="*/ 96 h 128"/>
              <a:gd name="T52" fmla="*/ 57 w 148"/>
              <a:gd name="T53" fmla="*/ 99 h 128"/>
              <a:gd name="T54" fmla="*/ 72 w 148"/>
              <a:gd name="T55" fmla="*/ 118 h 128"/>
              <a:gd name="T56" fmla="*/ 70 w 148"/>
              <a:gd name="T57" fmla="*/ 119 h 128"/>
              <a:gd name="T58" fmla="*/ 53 w 148"/>
              <a:gd name="T59" fmla="*/ 104 h 128"/>
              <a:gd name="T60" fmla="*/ 8 w 148"/>
              <a:gd name="T61" fmla="*/ 109 h 128"/>
              <a:gd name="T62" fmla="*/ 8 w 148"/>
              <a:gd name="T63" fmla="*/ 23 h 128"/>
              <a:gd name="T64" fmla="*/ 0 w 148"/>
              <a:gd name="T65" fmla="*/ 24 h 128"/>
              <a:gd name="T66" fmla="*/ 0 w 148"/>
              <a:gd name="T67" fmla="*/ 123 h 128"/>
              <a:gd name="T68" fmla="*/ 54 w 148"/>
              <a:gd name="T69" fmla="*/ 118 h 128"/>
              <a:gd name="T70" fmla="*/ 64 w 148"/>
              <a:gd name="T71"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128">
                <a:moveTo>
                  <a:pt x="64" y="121"/>
                </a:moveTo>
                <a:cubicBezTo>
                  <a:pt x="64" y="122"/>
                  <a:pt x="64" y="122"/>
                  <a:pt x="64" y="123"/>
                </a:cubicBezTo>
                <a:cubicBezTo>
                  <a:pt x="64" y="126"/>
                  <a:pt x="68" y="128"/>
                  <a:pt x="74" y="128"/>
                </a:cubicBezTo>
                <a:cubicBezTo>
                  <a:pt x="79" y="128"/>
                  <a:pt x="83" y="126"/>
                  <a:pt x="83" y="123"/>
                </a:cubicBezTo>
                <a:cubicBezTo>
                  <a:pt x="83" y="122"/>
                  <a:pt x="83" y="122"/>
                  <a:pt x="83" y="121"/>
                </a:cubicBezTo>
                <a:cubicBezTo>
                  <a:pt x="86" y="120"/>
                  <a:pt x="89" y="118"/>
                  <a:pt x="93" y="118"/>
                </a:cubicBezTo>
                <a:cubicBezTo>
                  <a:pt x="115" y="118"/>
                  <a:pt x="148" y="123"/>
                  <a:pt x="148" y="123"/>
                </a:cubicBezTo>
                <a:cubicBezTo>
                  <a:pt x="148" y="24"/>
                  <a:pt x="148" y="24"/>
                  <a:pt x="148" y="24"/>
                </a:cubicBezTo>
                <a:cubicBezTo>
                  <a:pt x="148" y="24"/>
                  <a:pt x="144" y="23"/>
                  <a:pt x="139" y="23"/>
                </a:cubicBezTo>
                <a:cubicBezTo>
                  <a:pt x="139" y="109"/>
                  <a:pt x="139" y="109"/>
                  <a:pt x="139" y="109"/>
                </a:cubicBezTo>
                <a:cubicBezTo>
                  <a:pt x="139" y="109"/>
                  <a:pt x="113" y="98"/>
                  <a:pt x="94" y="104"/>
                </a:cubicBezTo>
                <a:cubicBezTo>
                  <a:pt x="87" y="106"/>
                  <a:pt x="81" y="114"/>
                  <a:pt x="77" y="119"/>
                </a:cubicBezTo>
                <a:cubicBezTo>
                  <a:pt x="76" y="118"/>
                  <a:pt x="76" y="118"/>
                  <a:pt x="75" y="118"/>
                </a:cubicBezTo>
                <a:cubicBezTo>
                  <a:pt x="78" y="113"/>
                  <a:pt x="83" y="103"/>
                  <a:pt x="89" y="99"/>
                </a:cubicBezTo>
                <a:cubicBezTo>
                  <a:pt x="107" y="91"/>
                  <a:pt x="131" y="96"/>
                  <a:pt x="131" y="96"/>
                </a:cubicBezTo>
                <a:cubicBezTo>
                  <a:pt x="131" y="0"/>
                  <a:pt x="131" y="0"/>
                  <a:pt x="131" y="0"/>
                </a:cubicBezTo>
                <a:cubicBezTo>
                  <a:pt x="131" y="0"/>
                  <a:pt x="122" y="2"/>
                  <a:pt x="111" y="5"/>
                </a:cubicBezTo>
                <a:cubicBezTo>
                  <a:pt x="111" y="76"/>
                  <a:pt x="111" y="76"/>
                  <a:pt x="111" y="76"/>
                </a:cubicBezTo>
                <a:cubicBezTo>
                  <a:pt x="100" y="70"/>
                  <a:pt x="100" y="70"/>
                  <a:pt x="100" y="70"/>
                </a:cubicBezTo>
                <a:cubicBezTo>
                  <a:pt x="90" y="83"/>
                  <a:pt x="90" y="83"/>
                  <a:pt x="90" y="83"/>
                </a:cubicBezTo>
                <a:cubicBezTo>
                  <a:pt x="90" y="11"/>
                  <a:pt x="90" y="11"/>
                  <a:pt x="90" y="11"/>
                </a:cubicBezTo>
                <a:cubicBezTo>
                  <a:pt x="90" y="11"/>
                  <a:pt x="90" y="11"/>
                  <a:pt x="90" y="12"/>
                </a:cubicBezTo>
                <a:cubicBezTo>
                  <a:pt x="81" y="15"/>
                  <a:pt x="74" y="26"/>
                  <a:pt x="74" y="26"/>
                </a:cubicBezTo>
                <a:cubicBezTo>
                  <a:pt x="74" y="26"/>
                  <a:pt x="66" y="15"/>
                  <a:pt x="57" y="12"/>
                </a:cubicBezTo>
                <a:cubicBezTo>
                  <a:pt x="40" y="5"/>
                  <a:pt x="16" y="0"/>
                  <a:pt x="16" y="0"/>
                </a:cubicBezTo>
                <a:cubicBezTo>
                  <a:pt x="16" y="96"/>
                  <a:pt x="16" y="96"/>
                  <a:pt x="16" y="96"/>
                </a:cubicBezTo>
                <a:cubicBezTo>
                  <a:pt x="16" y="96"/>
                  <a:pt x="40" y="91"/>
                  <a:pt x="57" y="99"/>
                </a:cubicBezTo>
                <a:cubicBezTo>
                  <a:pt x="64" y="103"/>
                  <a:pt x="69" y="113"/>
                  <a:pt x="72" y="118"/>
                </a:cubicBezTo>
                <a:cubicBezTo>
                  <a:pt x="71" y="118"/>
                  <a:pt x="71" y="118"/>
                  <a:pt x="70" y="119"/>
                </a:cubicBezTo>
                <a:cubicBezTo>
                  <a:pt x="67" y="114"/>
                  <a:pt x="60" y="106"/>
                  <a:pt x="53" y="104"/>
                </a:cubicBezTo>
                <a:cubicBezTo>
                  <a:pt x="34" y="98"/>
                  <a:pt x="8" y="109"/>
                  <a:pt x="8" y="109"/>
                </a:cubicBezTo>
                <a:cubicBezTo>
                  <a:pt x="8" y="23"/>
                  <a:pt x="8" y="23"/>
                  <a:pt x="8" y="23"/>
                </a:cubicBezTo>
                <a:cubicBezTo>
                  <a:pt x="3" y="23"/>
                  <a:pt x="0" y="24"/>
                  <a:pt x="0" y="24"/>
                </a:cubicBezTo>
                <a:cubicBezTo>
                  <a:pt x="0" y="123"/>
                  <a:pt x="0" y="123"/>
                  <a:pt x="0" y="123"/>
                </a:cubicBezTo>
                <a:cubicBezTo>
                  <a:pt x="0" y="123"/>
                  <a:pt x="32" y="118"/>
                  <a:pt x="54" y="118"/>
                </a:cubicBezTo>
                <a:cubicBezTo>
                  <a:pt x="58" y="118"/>
                  <a:pt x="61" y="120"/>
                  <a:pt x="64" y="121"/>
                </a:cubicBezTo>
                <a:close/>
              </a:path>
            </a:pathLst>
          </a:custGeom>
          <a:solidFill>
            <a:schemeClr val="bg2"/>
          </a:solidFill>
          <a:ln>
            <a:noFill/>
          </a:ln>
        </p:spPr>
        <p:txBody>
          <a:bodyPr vert="horz" wrap="square" lIns="91440" tIns="45720" rIns="91440" bIns="45720" numCol="1" anchor="t" anchorCtr="0" compatLnSpc="1"/>
          <a:lstStyle/>
          <a:p>
            <a:pPr>
              <a:lnSpc>
                <a:spcPct val="120000"/>
              </a:lnSpc>
            </a:pPr>
            <a:endParaRPr lang="en-US"/>
          </a:p>
        </p:txBody>
      </p:sp>
      <p:cxnSp>
        <p:nvCxnSpPr>
          <p:cNvPr id="58" name="直接连接符 57"/>
          <p:cNvCxnSpPr>
            <a:stCxn id="18" idx="6"/>
          </p:cNvCxnSpPr>
          <p:nvPr/>
        </p:nvCxnSpPr>
        <p:spPr>
          <a:xfrm>
            <a:off x="4551681" y="2297960"/>
            <a:ext cx="1359128" cy="0"/>
          </a:xfrm>
          <a:prstGeom prst="line">
            <a:avLst/>
          </a:prstGeom>
          <a:ln w="12700">
            <a:solidFill>
              <a:srgbClr val="433D3C"/>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28" idx="6"/>
          </p:cNvCxnSpPr>
          <p:nvPr/>
        </p:nvCxnSpPr>
        <p:spPr>
          <a:xfrm>
            <a:off x="4937444" y="2898035"/>
            <a:ext cx="973365" cy="0"/>
          </a:xfrm>
          <a:prstGeom prst="line">
            <a:avLst/>
          </a:prstGeom>
          <a:ln w="12700">
            <a:solidFill>
              <a:srgbClr val="433D3C"/>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2" idx="6"/>
          </p:cNvCxnSpPr>
          <p:nvPr/>
        </p:nvCxnSpPr>
        <p:spPr>
          <a:xfrm>
            <a:off x="5099369" y="3602885"/>
            <a:ext cx="811440" cy="0"/>
          </a:xfrm>
          <a:prstGeom prst="line">
            <a:avLst/>
          </a:prstGeom>
          <a:ln w="12700">
            <a:solidFill>
              <a:srgbClr val="433D3C"/>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5099369" y="4317260"/>
            <a:ext cx="811440" cy="0"/>
          </a:xfrm>
          <a:prstGeom prst="line">
            <a:avLst/>
          </a:prstGeom>
          <a:ln w="12700">
            <a:solidFill>
              <a:srgbClr val="433D3C"/>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937444" y="5022110"/>
            <a:ext cx="973365" cy="0"/>
          </a:xfrm>
          <a:prstGeom prst="line">
            <a:avLst/>
          </a:prstGeom>
          <a:ln w="12700">
            <a:solidFill>
              <a:srgbClr val="433D3C"/>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551681" y="5612660"/>
            <a:ext cx="1359128" cy="0"/>
          </a:xfrm>
          <a:prstGeom prst="line">
            <a:avLst/>
          </a:prstGeom>
          <a:ln w="12700">
            <a:solidFill>
              <a:srgbClr val="433D3C"/>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6071235" y="2106930"/>
            <a:ext cx="5615305" cy="691515"/>
          </a:xfrm>
          <a:prstGeom prst="rect">
            <a:avLst/>
          </a:prstGeom>
          <a:noFill/>
        </p:spPr>
        <p:txBody>
          <a:bodyPr wrap="square" rtlCol="0">
            <a:spAutoFit/>
          </a:bodyPr>
          <a:lstStyle/>
          <a:p>
            <a:r>
              <a:rPr lang="zh-CN" altLang="en-US" sz="1300"/>
              <a:t>Wulff, K., Gatti, S., Wettstein, J. G. &amp; Foster, R. G. Sleep and circadian rhythm disruption in psychiatric and neurodegenerative disease. Nat. Rev. Neurosci. 11, 589–599 (2010).</a:t>
            </a:r>
            <a:endParaRPr lang="zh-CN" altLang="en-US" sz="1300"/>
          </a:p>
        </p:txBody>
      </p:sp>
      <p:sp>
        <p:nvSpPr>
          <p:cNvPr id="4" name="文本框 3"/>
          <p:cNvSpPr txBox="1"/>
          <p:nvPr/>
        </p:nvSpPr>
        <p:spPr>
          <a:xfrm>
            <a:off x="6175375" y="2707640"/>
            <a:ext cx="5463540" cy="521970"/>
          </a:xfrm>
          <a:prstGeom prst="rect">
            <a:avLst/>
          </a:prstGeom>
          <a:noFill/>
        </p:spPr>
        <p:txBody>
          <a:bodyPr wrap="square" rtlCol="0">
            <a:spAutoFit/>
          </a:bodyPr>
          <a:lstStyle/>
          <a:p>
            <a:r>
              <a:rPr lang="zh-CN" altLang="en-US" sz="1400"/>
              <a:t>Centers for Disease Control and Prevention. Insufficient sleep is a public health problem. CDC https://www.cdc.gov/features/dssleep (2015).</a:t>
            </a:r>
            <a:endParaRPr lang="zh-CN" altLang="en-US" sz="1400"/>
          </a:p>
        </p:txBody>
      </p:sp>
      <p:sp>
        <p:nvSpPr>
          <p:cNvPr id="5" name="文本框 4"/>
          <p:cNvSpPr txBox="1"/>
          <p:nvPr/>
        </p:nvSpPr>
        <p:spPr>
          <a:xfrm>
            <a:off x="6175375" y="3404235"/>
            <a:ext cx="5238750" cy="829945"/>
          </a:xfrm>
          <a:prstGeom prst="rect">
            <a:avLst/>
          </a:prstGeom>
          <a:noFill/>
        </p:spPr>
        <p:txBody>
          <a:bodyPr wrap="square" rtlCol="0">
            <a:spAutoFit/>
          </a:bodyPr>
          <a:lstStyle/>
          <a:p>
            <a:r>
              <a:rPr sz="1600" dirty="0">
                <a:solidFill>
                  <a:schemeClr val="tx1">
                    <a:lumMod val="65000"/>
                    <a:lumOff val="35000"/>
                  </a:schemeClr>
                </a:solidFill>
                <a:latin typeface="思源黑体" pitchFamily="34" charset="-122"/>
                <a:ea typeface="思源黑体" pitchFamily="34" charset="-122"/>
                <a:sym typeface="+mn-ea"/>
              </a:rPr>
              <a:t>Rasch, B.,&amp; Born, J. (2013). About sleep's role in memory. Physiological Reviews, 93(2), 681-766.</a:t>
            </a:r>
            <a:endParaRPr sz="1600" dirty="0">
              <a:solidFill>
                <a:schemeClr val="tx1">
                  <a:lumMod val="65000"/>
                  <a:lumOff val="35000"/>
                </a:schemeClr>
              </a:solidFill>
              <a:latin typeface="思源黑体" pitchFamily="34" charset="-122"/>
              <a:ea typeface="思源黑体" pitchFamily="34" charset="-122"/>
            </a:endParaRPr>
          </a:p>
          <a:p>
            <a:endParaRPr lang="zh-CN" altLang="en-US" sz="1600" dirty="0">
              <a:solidFill>
                <a:schemeClr val="tx1">
                  <a:lumMod val="65000"/>
                  <a:lumOff val="35000"/>
                </a:schemeClr>
              </a:solidFill>
              <a:latin typeface="思源黑体" pitchFamily="34" charset="-122"/>
              <a:ea typeface="思源黑体" pitchFamily="34" charset="-122"/>
            </a:endParaRPr>
          </a:p>
        </p:txBody>
      </p:sp>
      <p:sp>
        <p:nvSpPr>
          <p:cNvPr id="6" name="文本框 5"/>
          <p:cNvSpPr txBox="1"/>
          <p:nvPr/>
        </p:nvSpPr>
        <p:spPr>
          <a:xfrm>
            <a:off x="6159500" y="4093210"/>
            <a:ext cx="5367020" cy="829945"/>
          </a:xfrm>
          <a:prstGeom prst="rect">
            <a:avLst/>
          </a:prstGeom>
          <a:noFill/>
        </p:spPr>
        <p:txBody>
          <a:bodyPr wrap="square" rtlCol="0">
            <a:spAutoFit/>
          </a:bodyPr>
          <a:lstStyle/>
          <a:p>
            <a:r>
              <a:rPr sz="1200" dirty="0">
                <a:solidFill>
                  <a:schemeClr val="tx1">
                    <a:lumMod val="65000"/>
                    <a:lumOff val="35000"/>
                  </a:schemeClr>
                </a:solidFill>
                <a:latin typeface="思源黑体" pitchFamily="34" charset="-122"/>
                <a:ea typeface="思源黑体" pitchFamily="34" charset="-122"/>
                <a:sym typeface="+mn-ea"/>
              </a:rPr>
              <a:t>Kriszenblat, L. (2018). Why our brain needs sleep, and what happens if we don' t get enough of it. InnerSelf. https://innerself.com/content/living/leisure</a:t>
            </a:r>
            <a:endParaRPr sz="1200" dirty="0">
              <a:solidFill>
                <a:schemeClr val="tx1">
                  <a:lumMod val="65000"/>
                  <a:lumOff val="35000"/>
                </a:schemeClr>
              </a:solidFill>
              <a:latin typeface="思源黑体" pitchFamily="34" charset="-122"/>
              <a:ea typeface="思源黑体" pitchFamily="34" charset="-122"/>
            </a:endParaRPr>
          </a:p>
          <a:p>
            <a:endParaRPr lang="zh-CN" altLang="en-US" sz="1200" dirty="0">
              <a:solidFill>
                <a:schemeClr val="tx1">
                  <a:lumMod val="65000"/>
                  <a:lumOff val="35000"/>
                </a:schemeClr>
              </a:solidFill>
              <a:latin typeface="思源黑体" pitchFamily="34" charset="-122"/>
              <a:ea typeface="思源黑体" pitchFamily="34" charset="-122"/>
            </a:endParaRPr>
          </a:p>
        </p:txBody>
      </p:sp>
      <p:sp>
        <p:nvSpPr>
          <p:cNvPr id="7" name="文本框 6"/>
          <p:cNvSpPr txBox="1"/>
          <p:nvPr/>
        </p:nvSpPr>
        <p:spPr>
          <a:xfrm>
            <a:off x="6151245" y="4798060"/>
            <a:ext cx="5351145" cy="737235"/>
          </a:xfrm>
          <a:prstGeom prst="rect">
            <a:avLst/>
          </a:prstGeom>
          <a:noFill/>
        </p:spPr>
        <p:txBody>
          <a:bodyPr wrap="square" rtlCol="0">
            <a:spAutoFit/>
          </a:bodyPr>
          <a:lstStyle/>
          <a:p>
            <a:r>
              <a:rPr lang="en-US" sz="1400" dirty="0">
                <a:solidFill>
                  <a:schemeClr val="tx1">
                    <a:lumMod val="65000"/>
                    <a:lumOff val="35000"/>
                  </a:schemeClr>
                </a:solidFill>
                <a:latin typeface="思源黑体" pitchFamily="34" charset="-122"/>
                <a:ea typeface="思源黑体" pitchFamily="34" charset="-122"/>
                <a:sym typeface="+mn-ea"/>
              </a:rPr>
              <a:t>S</a:t>
            </a:r>
            <a:r>
              <a:rPr sz="1400" dirty="0">
                <a:solidFill>
                  <a:schemeClr val="tx1">
                    <a:lumMod val="65000"/>
                    <a:lumOff val="35000"/>
                  </a:schemeClr>
                </a:solidFill>
                <a:latin typeface="思源黑体" pitchFamily="34" charset="-122"/>
                <a:ea typeface="思源黑体" pitchFamily="34" charset="-122"/>
                <a:sym typeface="+mn-ea"/>
              </a:rPr>
              <a:t>hao, h. (Executive Producer). (2021). When dreaming, the brain is playing Speed Linkup [Audio podcast]. Dedao.</a:t>
            </a:r>
            <a:endParaRPr sz="1400" dirty="0">
              <a:solidFill>
                <a:schemeClr val="tx1">
                  <a:lumMod val="65000"/>
                  <a:lumOff val="35000"/>
                </a:schemeClr>
              </a:solidFill>
              <a:latin typeface="思源黑体" pitchFamily="34" charset="-122"/>
              <a:ea typeface="思源黑体" pitchFamily="34" charset="-122"/>
            </a:endParaRPr>
          </a:p>
          <a:p>
            <a:endParaRPr lang="zh-CN" altLang="en-US" sz="1400" dirty="0">
              <a:solidFill>
                <a:schemeClr val="tx1">
                  <a:lumMod val="65000"/>
                  <a:lumOff val="35000"/>
                </a:schemeClr>
              </a:solidFill>
              <a:latin typeface="思源黑体" pitchFamily="34" charset="-122"/>
              <a:ea typeface="思源黑体" pitchFamily="34" charset="-122"/>
            </a:endParaRPr>
          </a:p>
        </p:txBody>
      </p:sp>
      <p:sp>
        <p:nvSpPr>
          <p:cNvPr id="8" name="文本框 7"/>
          <p:cNvSpPr txBox="1"/>
          <p:nvPr/>
        </p:nvSpPr>
        <p:spPr>
          <a:xfrm>
            <a:off x="6127115" y="5447030"/>
            <a:ext cx="5447665" cy="1076325"/>
          </a:xfrm>
          <a:prstGeom prst="rect">
            <a:avLst/>
          </a:prstGeom>
          <a:noFill/>
        </p:spPr>
        <p:txBody>
          <a:bodyPr wrap="square" rtlCol="0">
            <a:spAutoFit/>
          </a:bodyPr>
          <a:lstStyle/>
          <a:p>
            <a:r>
              <a:rPr sz="1600" dirty="0">
                <a:solidFill>
                  <a:schemeClr val="tx1">
                    <a:lumMod val="65000"/>
                    <a:lumOff val="35000"/>
                  </a:schemeClr>
                </a:solidFill>
                <a:latin typeface="思源黑体" pitchFamily="34" charset="-122"/>
                <a:ea typeface="思源黑体" pitchFamily="34" charset="-122"/>
                <a:sym typeface="+mn-ea"/>
              </a:rPr>
              <a:t>Gordon B.,&amp; Diekelmann, S. (2015). Sleep smart-optimizing sleep for declarative learning and memory. Frontiers in Psychology.</a:t>
            </a:r>
            <a:endParaRPr sz="1600" dirty="0">
              <a:solidFill>
                <a:schemeClr val="tx1">
                  <a:lumMod val="65000"/>
                  <a:lumOff val="35000"/>
                </a:schemeClr>
              </a:solidFill>
              <a:latin typeface="思源黑体" pitchFamily="34" charset="-122"/>
              <a:ea typeface="思源黑体" pitchFamily="34" charset="-122"/>
            </a:endParaRPr>
          </a:p>
          <a:p>
            <a:endParaRPr lang="zh-CN" altLang="en-US" sz="1600" dirty="0">
              <a:solidFill>
                <a:schemeClr val="tx1">
                  <a:lumMod val="65000"/>
                  <a:lumOff val="35000"/>
                </a:schemeClr>
              </a:solidFill>
              <a:latin typeface="思源黑体" pitchFamily="34" charset="-122"/>
              <a:ea typeface="思源黑体"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transition="in" filter="fade">
                                      <p:cBhvr>
                                        <p:cTn id="9" dur="500"/>
                                        <p:tgtEl>
                                          <p:spTgt spid="5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p:cTn id="12" dur="500" fill="hold"/>
                                        <p:tgtEl>
                                          <p:spTgt spid="57"/>
                                        </p:tgtEl>
                                        <p:attrNameLst>
                                          <p:attrName>ppt_w</p:attrName>
                                        </p:attrNameLst>
                                      </p:cBhvr>
                                      <p:tavLst>
                                        <p:tav tm="0">
                                          <p:val>
                                            <p:fltVal val="0"/>
                                          </p:val>
                                        </p:tav>
                                        <p:tav tm="100000">
                                          <p:val>
                                            <p:strVal val="#ppt_w"/>
                                          </p:val>
                                        </p:tav>
                                      </p:tavLst>
                                    </p:anim>
                                    <p:anim calcmode="lin" valueType="num">
                                      <p:cBhvr>
                                        <p:cTn id="13" dur="500" fill="hold"/>
                                        <p:tgtEl>
                                          <p:spTgt spid="57"/>
                                        </p:tgtEl>
                                        <p:attrNameLst>
                                          <p:attrName>ppt_h</p:attrName>
                                        </p:attrNameLst>
                                      </p:cBhvr>
                                      <p:tavLst>
                                        <p:tav tm="0">
                                          <p:val>
                                            <p:fltVal val="0"/>
                                          </p:val>
                                        </p:tav>
                                        <p:tav tm="100000">
                                          <p:val>
                                            <p:strVal val="#ppt_h"/>
                                          </p:val>
                                        </p:tav>
                                      </p:tavLst>
                                    </p:anim>
                                    <p:animEffect transition="in" filter="fade">
                                      <p:cBhvr>
                                        <p:cTn id="14" dur="500"/>
                                        <p:tgtEl>
                                          <p:spTgt spid="57"/>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ppt_w</p:attrName>
                                        </p:attrNameLst>
                                      </p:cBhvr>
                                      <p:tavLst>
                                        <p:tav tm="0">
                                          <p:val>
                                            <p:fltVal val="0"/>
                                          </p:val>
                                        </p:tav>
                                        <p:tav tm="100000">
                                          <p:val>
                                            <p:strVal val="#ppt_w"/>
                                          </p:val>
                                        </p:tav>
                                      </p:tavLst>
                                    </p:anim>
                                    <p:anim calcmode="lin" valueType="num">
                                      <p:cBhvr>
                                        <p:cTn id="19" dur="500" fill="hold"/>
                                        <p:tgtEl>
                                          <p:spTgt spid="18"/>
                                        </p:tgtEl>
                                        <p:attrNameLst>
                                          <p:attrName>ppt_h</p:attrName>
                                        </p:attrNameLst>
                                      </p:cBhvr>
                                      <p:tavLst>
                                        <p:tav tm="0">
                                          <p:val>
                                            <p:fltVal val="0"/>
                                          </p:val>
                                        </p:tav>
                                        <p:tav tm="100000">
                                          <p:val>
                                            <p:strVal val="#ppt_h"/>
                                          </p:val>
                                        </p:tav>
                                      </p:tavLst>
                                    </p:anim>
                                    <p:animEffect transition="in" filter="fade">
                                      <p:cBhvr>
                                        <p:cTn id="20" dur="500"/>
                                        <p:tgtEl>
                                          <p:spTgt spid="18"/>
                                        </p:tgtEl>
                                      </p:cBhvr>
                                    </p:animEffect>
                                  </p:childTnLst>
                                </p:cTn>
                              </p:par>
                              <p:par>
                                <p:cTn id="21" presetID="22" presetClass="entr" presetSubtype="8"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left)">
                                      <p:cBhvr>
                                        <p:cTn id="23" dur="650"/>
                                        <p:tgtEl>
                                          <p:spTgt spid="58"/>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childTnLst>
                                </p:cTn>
                              </p:par>
                            </p:childTnLst>
                          </p:cTn>
                        </p:par>
                        <p:par>
                          <p:cTn id="30" fill="hold">
                            <p:stCondLst>
                              <p:cond delay="1500"/>
                            </p:stCondLst>
                            <p:childTnLst>
                              <p:par>
                                <p:cTn id="31" presetID="12" presetClass="entr" presetSubtype="2"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p:tgtEl>
                                          <p:spTgt spid="29"/>
                                        </p:tgtEl>
                                        <p:attrNameLst>
                                          <p:attrName>ppt_x</p:attrName>
                                        </p:attrNameLst>
                                      </p:cBhvr>
                                      <p:tavLst>
                                        <p:tav tm="0">
                                          <p:val>
                                            <p:strVal val="#ppt_x+#ppt_w*1.125000"/>
                                          </p:val>
                                        </p:tav>
                                        <p:tav tm="100000">
                                          <p:val>
                                            <p:strVal val="#ppt_x"/>
                                          </p:val>
                                        </p:tav>
                                      </p:tavLst>
                                    </p:anim>
                                    <p:animEffect transition="in" filter="wipe(left)">
                                      <p:cBhvr>
                                        <p:cTn id="34" dur="500"/>
                                        <p:tgtEl>
                                          <p:spTgt spid="29"/>
                                        </p:tgtEl>
                                      </p:cBhvr>
                                    </p:animEffect>
                                  </p:childTnLst>
                                </p:cTn>
                              </p:par>
                              <p:par>
                                <p:cTn id="35" presetID="22" presetClass="entr" presetSubtype="8"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left)">
                                      <p:cBhvr>
                                        <p:cTn id="37" dur="650"/>
                                        <p:tgtEl>
                                          <p:spTgt spid="59"/>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500" fill="hold"/>
                                        <p:tgtEl>
                                          <p:spTgt spid="32"/>
                                        </p:tgtEl>
                                        <p:attrNameLst>
                                          <p:attrName>ppt_w</p:attrName>
                                        </p:attrNameLst>
                                      </p:cBhvr>
                                      <p:tavLst>
                                        <p:tav tm="0">
                                          <p:val>
                                            <p:fltVal val="0"/>
                                          </p:val>
                                        </p:tav>
                                        <p:tav tm="100000">
                                          <p:val>
                                            <p:strVal val="#ppt_w"/>
                                          </p:val>
                                        </p:tav>
                                      </p:tavLst>
                                    </p:anim>
                                    <p:anim calcmode="lin" valueType="num">
                                      <p:cBhvr>
                                        <p:cTn id="42" dur="500" fill="hold"/>
                                        <p:tgtEl>
                                          <p:spTgt spid="32"/>
                                        </p:tgtEl>
                                        <p:attrNameLst>
                                          <p:attrName>ppt_h</p:attrName>
                                        </p:attrNameLst>
                                      </p:cBhvr>
                                      <p:tavLst>
                                        <p:tav tm="0">
                                          <p:val>
                                            <p:fltVal val="0"/>
                                          </p:val>
                                        </p:tav>
                                        <p:tav tm="100000">
                                          <p:val>
                                            <p:strVal val="#ppt_h"/>
                                          </p:val>
                                        </p:tav>
                                      </p:tavLst>
                                    </p:anim>
                                    <p:animEffect transition="in" filter="fade">
                                      <p:cBhvr>
                                        <p:cTn id="43" dur="500"/>
                                        <p:tgtEl>
                                          <p:spTgt spid="32"/>
                                        </p:tgtEl>
                                      </p:cBhvr>
                                    </p:animEffect>
                                  </p:childTnLst>
                                </p:cTn>
                              </p:par>
                            </p:childTnLst>
                          </p:cTn>
                        </p:par>
                        <p:par>
                          <p:cTn id="44" fill="hold">
                            <p:stCondLst>
                              <p:cond delay="2500"/>
                            </p:stCondLst>
                            <p:childTnLst>
                              <p:par>
                                <p:cTn id="45" presetID="12" presetClass="entr" presetSubtype="2"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p:tgtEl>
                                          <p:spTgt spid="33"/>
                                        </p:tgtEl>
                                        <p:attrNameLst>
                                          <p:attrName>ppt_x</p:attrName>
                                        </p:attrNameLst>
                                      </p:cBhvr>
                                      <p:tavLst>
                                        <p:tav tm="0">
                                          <p:val>
                                            <p:strVal val="#ppt_x+#ppt_w*1.125000"/>
                                          </p:val>
                                        </p:tav>
                                        <p:tav tm="100000">
                                          <p:val>
                                            <p:strVal val="#ppt_x"/>
                                          </p:val>
                                        </p:tav>
                                      </p:tavLst>
                                    </p:anim>
                                    <p:animEffect transition="in" filter="wipe(left)">
                                      <p:cBhvr>
                                        <p:cTn id="48" dur="500"/>
                                        <p:tgtEl>
                                          <p:spTgt spid="33"/>
                                        </p:tgtEl>
                                      </p:cBhvr>
                                    </p:animEffect>
                                  </p:childTnLst>
                                </p:cTn>
                              </p:par>
                              <p:par>
                                <p:cTn id="49" presetID="22" presetClass="entr" presetSubtype="8"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wipe(left)">
                                      <p:cBhvr>
                                        <p:cTn id="51" dur="650"/>
                                        <p:tgtEl>
                                          <p:spTgt spid="60"/>
                                        </p:tgtEl>
                                      </p:cBhvr>
                                    </p:animEffect>
                                  </p:childTnLst>
                                </p:cTn>
                              </p:par>
                            </p:childTnLst>
                          </p:cTn>
                        </p:par>
                        <p:par>
                          <p:cTn id="52" fill="hold">
                            <p:stCondLst>
                              <p:cond delay="3000"/>
                            </p:stCondLst>
                            <p:childTnLst>
                              <p:par>
                                <p:cTn id="53" presetID="53" presetClass="entr" presetSubtype="16" fill="hold" grpId="0" nodeType="after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p:cTn id="55" dur="500" fill="hold"/>
                                        <p:tgtEl>
                                          <p:spTgt spid="38"/>
                                        </p:tgtEl>
                                        <p:attrNameLst>
                                          <p:attrName>ppt_w</p:attrName>
                                        </p:attrNameLst>
                                      </p:cBhvr>
                                      <p:tavLst>
                                        <p:tav tm="0">
                                          <p:val>
                                            <p:fltVal val="0"/>
                                          </p:val>
                                        </p:tav>
                                        <p:tav tm="100000">
                                          <p:val>
                                            <p:strVal val="#ppt_w"/>
                                          </p:val>
                                        </p:tav>
                                      </p:tavLst>
                                    </p:anim>
                                    <p:anim calcmode="lin" valueType="num">
                                      <p:cBhvr>
                                        <p:cTn id="56" dur="500" fill="hold"/>
                                        <p:tgtEl>
                                          <p:spTgt spid="38"/>
                                        </p:tgtEl>
                                        <p:attrNameLst>
                                          <p:attrName>ppt_h</p:attrName>
                                        </p:attrNameLst>
                                      </p:cBhvr>
                                      <p:tavLst>
                                        <p:tav tm="0">
                                          <p:val>
                                            <p:fltVal val="0"/>
                                          </p:val>
                                        </p:tav>
                                        <p:tav tm="100000">
                                          <p:val>
                                            <p:strVal val="#ppt_h"/>
                                          </p:val>
                                        </p:tav>
                                      </p:tavLst>
                                    </p:anim>
                                    <p:animEffect transition="in" filter="fade">
                                      <p:cBhvr>
                                        <p:cTn id="57" dur="500"/>
                                        <p:tgtEl>
                                          <p:spTgt spid="38"/>
                                        </p:tgtEl>
                                      </p:cBhvr>
                                    </p:animEffect>
                                  </p:childTnLst>
                                </p:cTn>
                              </p:par>
                              <p:par>
                                <p:cTn id="58" presetID="22" presetClass="entr" presetSubtype="8" fill="hold" nodeType="with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wipe(left)">
                                      <p:cBhvr>
                                        <p:cTn id="60" dur="650"/>
                                        <p:tgtEl>
                                          <p:spTgt spid="61"/>
                                        </p:tgtEl>
                                      </p:cBhvr>
                                    </p:animEffect>
                                  </p:childTnLst>
                                </p:cTn>
                              </p:par>
                            </p:childTnLst>
                          </p:cTn>
                        </p:par>
                        <p:par>
                          <p:cTn id="61" fill="hold">
                            <p:stCondLst>
                              <p:cond delay="3500"/>
                            </p:stCondLst>
                            <p:childTnLst>
                              <p:par>
                                <p:cTn id="62" presetID="53" presetClass="entr" presetSubtype="16" fill="hold" grpId="0" nodeType="afterEffect">
                                  <p:stCondLst>
                                    <p:cond delay="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par>
                                <p:cTn id="67" presetID="22" presetClass="entr" presetSubtype="8"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wipe(left)">
                                      <p:cBhvr>
                                        <p:cTn id="69" dur="650"/>
                                        <p:tgtEl>
                                          <p:spTgt spid="62"/>
                                        </p:tgtEl>
                                      </p:cBhvr>
                                    </p:animEffect>
                                  </p:childTnLst>
                                </p:cTn>
                              </p:par>
                            </p:childTnLst>
                          </p:cTn>
                        </p:par>
                        <p:par>
                          <p:cTn id="70" fill="hold">
                            <p:stCondLst>
                              <p:cond delay="4000"/>
                            </p:stCondLst>
                            <p:childTnLst>
                              <p:par>
                                <p:cTn id="71" presetID="53" presetClass="entr" presetSubtype="16" fill="hold" grpId="0" nodeType="afterEffect">
                                  <p:stCondLst>
                                    <p:cond delay="0"/>
                                  </p:stCondLst>
                                  <p:childTnLst>
                                    <p:set>
                                      <p:cBhvr>
                                        <p:cTn id="72" dur="1" fill="hold">
                                          <p:stCondLst>
                                            <p:cond delay="0"/>
                                          </p:stCondLst>
                                        </p:cTn>
                                        <p:tgtEl>
                                          <p:spTgt spid="46"/>
                                        </p:tgtEl>
                                        <p:attrNameLst>
                                          <p:attrName>style.visibility</p:attrName>
                                        </p:attrNameLst>
                                      </p:cBhvr>
                                      <p:to>
                                        <p:strVal val="visible"/>
                                      </p:to>
                                    </p:set>
                                    <p:anim calcmode="lin" valueType="num">
                                      <p:cBhvr>
                                        <p:cTn id="73" dur="500" fill="hold"/>
                                        <p:tgtEl>
                                          <p:spTgt spid="46"/>
                                        </p:tgtEl>
                                        <p:attrNameLst>
                                          <p:attrName>ppt_w</p:attrName>
                                        </p:attrNameLst>
                                      </p:cBhvr>
                                      <p:tavLst>
                                        <p:tav tm="0">
                                          <p:val>
                                            <p:fltVal val="0"/>
                                          </p:val>
                                        </p:tav>
                                        <p:tav tm="100000">
                                          <p:val>
                                            <p:strVal val="#ppt_w"/>
                                          </p:val>
                                        </p:tav>
                                      </p:tavLst>
                                    </p:anim>
                                    <p:anim calcmode="lin" valueType="num">
                                      <p:cBhvr>
                                        <p:cTn id="74" dur="500" fill="hold"/>
                                        <p:tgtEl>
                                          <p:spTgt spid="46"/>
                                        </p:tgtEl>
                                        <p:attrNameLst>
                                          <p:attrName>ppt_h</p:attrName>
                                        </p:attrNameLst>
                                      </p:cBhvr>
                                      <p:tavLst>
                                        <p:tav tm="0">
                                          <p:val>
                                            <p:fltVal val="0"/>
                                          </p:val>
                                        </p:tav>
                                        <p:tav tm="100000">
                                          <p:val>
                                            <p:strVal val="#ppt_h"/>
                                          </p:val>
                                        </p:tav>
                                      </p:tavLst>
                                    </p:anim>
                                    <p:animEffect transition="in" filter="fade">
                                      <p:cBhvr>
                                        <p:cTn id="75" dur="500"/>
                                        <p:tgtEl>
                                          <p:spTgt spid="46"/>
                                        </p:tgtEl>
                                      </p:cBhvr>
                                    </p:animEffect>
                                  </p:childTnLst>
                                </p:cTn>
                              </p:par>
                            </p:childTnLst>
                          </p:cTn>
                        </p:par>
                        <p:par>
                          <p:cTn id="76" fill="hold">
                            <p:stCondLst>
                              <p:cond delay="4500"/>
                            </p:stCondLst>
                            <p:childTnLst>
                              <p:par>
                                <p:cTn id="77" presetID="12" presetClass="entr" presetSubtype="2" fill="hold" nodeType="afterEffect">
                                  <p:stCondLst>
                                    <p:cond delay="0"/>
                                  </p:stCondLst>
                                  <p:childTnLst>
                                    <p:set>
                                      <p:cBhvr>
                                        <p:cTn id="78" dur="1" fill="hold">
                                          <p:stCondLst>
                                            <p:cond delay="0"/>
                                          </p:stCondLst>
                                        </p:cTn>
                                        <p:tgtEl>
                                          <p:spTgt spid="47"/>
                                        </p:tgtEl>
                                        <p:attrNameLst>
                                          <p:attrName>style.visibility</p:attrName>
                                        </p:attrNameLst>
                                      </p:cBhvr>
                                      <p:to>
                                        <p:strVal val="visible"/>
                                      </p:to>
                                    </p:set>
                                    <p:anim calcmode="lin" valueType="num">
                                      <p:cBhvr additive="base">
                                        <p:cTn id="79" dur="500"/>
                                        <p:tgtEl>
                                          <p:spTgt spid="47"/>
                                        </p:tgtEl>
                                        <p:attrNameLst>
                                          <p:attrName>ppt_x</p:attrName>
                                        </p:attrNameLst>
                                      </p:cBhvr>
                                      <p:tavLst>
                                        <p:tav tm="0">
                                          <p:val>
                                            <p:strVal val="#ppt_x+#ppt_w*1.125000"/>
                                          </p:val>
                                        </p:tav>
                                        <p:tav tm="100000">
                                          <p:val>
                                            <p:strVal val="#ppt_x"/>
                                          </p:val>
                                        </p:tav>
                                      </p:tavLst>
                                    </p:anim>
                                    <p:animEffect transition="in" filter="wipe(left)">
                                      <p:cBhvr>
                                        <p:cTn id="80" dur="500"/>
                                        <p:tgtEl>
                                          <p:spTgt spid="47"/>
                                        </p:tgtEl>
                                      </p:cBhvr>
                                    </p:animEffect>
                                  </p:childTnLst>
                                </p:cTn>
                              </p:par>
                              <p:par>
                                <p:cTn id="81" presetID="22" presetClass="entr" presetSubtype="8" fill="hold" nodeType="with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wipe(left)">
                                      <p:cBhvr>
                                        <p:cTn id="83" dur="6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8" grpId="0" animBg="1"/>
      <p:bldP spid="32" grpId="0" animBg="1"/>
      <p:bldP spid="38" grpId="0" animBg="1"/>
      <p:bldP spid="42" grpId="0" animBg="1"/>
      <p:bldP spid="46" grpId="0" animBg="1"/>
      <p:bldP spid="56" grpId="0" animBg="1"/>
      <p:bldP spid="5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3" name="矩形 2"/>
          <p:cNvSpPr/>
          <p:nvPr/>
        </p:nvSpPr>
        <p:spPr>
          <a:xfrm>
            <a:off x="2160496" y="1465866"/>
            <a:ext cx="7871010" cy="393208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2429435" y="1711367"/>
            <a:ext cx="7333130" cy="3441085"/>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文本框 3"/>
          <p:cNvSpPr txBox="1"/>
          <p:nvPr/>
        </p:nvSpPr>
        <p:spPr>
          <a:xfrm>
            <a:off x="2569302" y="2609419"/>
            <a:ext cx="7053116" cy="768350"/>
          </a:xfrm>
          <a:prstGeom prst="rect">
            <a:avLst/>
          </a:prstGeom>
          <a:noFill/>
        </p:spPr>
        <p:txBody>
          <a:bodyPr wrap="square" rtlCol="0">
            <a:spAutoFit/>
            <a:scene3d>
              <a:camera prst="orthographicFront"/>
              <a:lightRig rig="threePt" dir="t"/>
            </a:scene3d>
            <a:sp3d contourW="12700"/>
          </a:bodyPr>
          <a:lstStyle/>
          <a:p>
            <a:pPr algn="ctr">
              <a:defRPr/>
            </a:pPr>
            <a:r>
              <a:rPr lang="en-US" altLang="zh-CN" sz="4400" b="1" dirty="0">
                <a:solidFill>
                  <a:schemeClr val="bg1"/>
                </a:solidFill>
                <a:latin typeface="思源黑体" pitchFamily="34" charset="-122"/>
                <a:ea typeface="思源黑体" pitchFamily="34" charset="-122"/>
              </a:rPr>
              <a:t>Thank you for listening!</a:t>
            </a:r>
            <a:endParaRPr lang="en-US" altLang="zh-CN" sz="4400" b="1" dirty="0">
              <a:solidFill>
                <a:schemeClr val="bg1"/>
              </a:solidFill>
              <a:latin typeface="思源黑体" pitchFamily="34" charset="-122"/>
              <a:ea typeface="思源黑体" pitchFamily="34" charset="-122"/>
            </a:endParaRPr>
          </a:p>
        </p:txBody>
      </p:sp>
      <p:sp>
        <p:nvSpPr>
          <p:cNvPr id="7" name="PA_圆角矩形 31"/>
          <p:cNvSpPr/>
          <p:nvPr>
            <p:custDataLst>
              <p:tags r:id="rId2"/>
            </p:custDataLst>
          </p:nvPr>
        </p:nvSpPr>
        <p:spPr>
          <a:xfrm>
            <a:off x="4147820" y="4313555"/>
            <a:ext cx="1949450" cy="45656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223762"/>
                </a:solidFill>
                <a:latin typeface="思源黑体" pitchFamily="34" charset="-122"/>
                <a:ea typeface="思源黑体" pitchFamily="34" charset="-122"/>
              </a:rPr>
              <a:t>袁梦瑶，俞婧萱</a:t>
            </a:r>
            <a:endParaRPr lang="zh-CN" altLang="en-US" dirty="0">
              <a:solidFill>
                <a:srgbClr val="223762"/>
              </a:solidFill>
              <a:latin typeface="思源黑体" pitchFamily="34" charset="-122"/>
              <a:ea typeface="思源黑体" pitchFamily="34" charset="-122"/>
            </a:endParaRPr>
          </a:p>
        </p:txBody>
      </p:sp>
      <p:grpSp>
        <p:nvGrpSpPr>
          <p:cNvPr id="25" name="组合 24"/>
          <p:cNvGrpSpPr/>
          <p:nvPr/>
        </p:nvGrpSpPr>
        <p:grpSpPr>
          <a:xfrm>
            <a:off x="5394970" y="978500"/>
            <a:ext cx="1390484" cy="1390482"/>
            <a:chOff x="5387350" y="978500"/>
            <a:chExt cx="1390484" cy="1390482"/>
          </a:xfrm>
        </p:grpSpPr>
        <p:sp>
          <p:nvSpPr>
            <p:cNvPr id="23" name="椭圆 22"/>
            <p:cNvSpPr/>
            <p:nvPr/>
          </p:nvSpPr>
          <p:spPr>
            <a:xfrm>
              <a:off x="5387350" y="978500"/>
              <a:ext cx="1390484" cy="1390482"/>
            </a:xfrm>
            <a:prstGeom prst="ellipse">
              <a:avLst/>
            </a:prstGeom>
            <a:solidFill>
              <a:srgbClr val="244C89"/>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12" name="组合 11"/>
            <p:cNvGrpSpPr/>
            <p:nvPr/>
          </p:nvGrpSpPr>
          <p:grpSpPr>
            <a:xfrm>
              <a:off x="5482497" y="1078924"/>
              <a:ext cx="1195789" cy="1195788"/>
              <a:chOff x="5159802" y="530825"/>
              <a:chExt cx="1813907" cy="1813907"/>
            </a:xfrm>
          </p:grpSpPr>
          <p:sp>
            <p:nvSpPr>
              <p:cNvPr id="16" name="椭圆 15"/>
              <p:cNvSpPr/>
              <p:nvPr/>
            </p:nvSpPr>
            <p:spPr>
              <a:xfrm>
                <a:off x="5159802" y="530825"/>
                <a:ext cx="1813907" cy="1813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p>
            </p:txBody>
          </p:sp>
          <p:sp>
            <p:nvSpPr>
              <p:cNvPr id="14" name="椭圆 13"/>
              <p:cNvSpPr/>
              <p:nvPr/>
            </p:nvSpPr>
            <p:spPr>
              <a:xfrm>
                <a:off x="5472591" y="827607"/>
                <a:ext cx="1209821" cy="1209821"/>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p>
            </p:txBody>
          </p:sp>
        </p:grpSp>
      </p:grpSp>
      <p:sp>
        <p:nvSpPr>
          <p:cNvPr id="20" name="PA_圆角矩形 31"/>
          <p:cNvSpPr/>
          <p:nvPr>
            <p:custDataLst>
              <p:tags r:id="rId3"/>
            </p:custDataLst>
          </p:nvPr>
        </p:nvSpPr>
        <p:spPr>
          <a:xfrm>
            <a:off x="6282690" y="4313555"/>
            <a:ext cx="1981200" cy="45656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223762"/>
                </a:solidFill>
                <a:latin typeface="思源黑体" pitchFamily="34" charset="-122"/>
                <a:ea typeface="思源黑体" pitchFamily="34" charset="-122"/>
              </a:rPr>
              <a:t>王端端，夏雨桐</a:t>
            </a:r>
            <a:endParaRPr lang="zh-CN" altLang="en-US" dirty="0">
              <a:solidFill>
                <a:srgbClr val="223762"/>
              </a:solidFill>
              <a:latin typeface="思源黑体" pitchFamily="34" charset="-122"/>
              <a:ea typeface="思源黑体" pitchFamily="34" charset="-122"/>
            </a:endParaRPr>
          </a:p>
        </p:txBody>
      </p:sp>
      <p:pic>
        <p:nvPicPr>
          <p:cNvPr id="26" name="图片 25"/>
          <p:cNvPicPr>
            <a:picLocks noChangeAspect="1"/>
          </p:cNvPicPr>
          <p:nvPr>
            <p:custDataLst>
              <p:tags r:id="rId4"/>
            </p:custDataLst>
          </p:nvPr>
        </p:nvPicPr>
        <p:blipFill>
          <a:blip r:embed="rId5"/>
          <a:srcRect l="-1064" r="1064"/>
          <a:stretch>
            <a:fillRect/>
          </a:stretch>
        </p:blipFill>
        <p:spPr>
          <a:xfrm>
            <a:off x="5497830" y="1075055"/>
            <a:ext cx="1196340" cy="1196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21" presetClass="entr" presetSubtype="8"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8)">
                                      <p:cBhvr>
                                        <p:cTn id="17" dur="750"/>
                                        <p:tgtEl>
                                          <p:spTgt spid="9"/>
                                        </p:tgtEl>
                                      </p:cBhvr>
                                    </p:animEffect>
                                  </p:childTnLst>
                                </p:cTn>
                              </p:par>
                            </p:childTnLst>
                          </p:cTn>
                        </p:par>
                        <p:par>
                          <p:cTn id="18" fill="hold">
                            <p:stCondLst>
                              <p:cond delay="500"/>
                            </p:stCondLst>
                            <p:childTnLst>
                              <p:par>
                                <p:cTn id="19" presetID="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53" presetClass="entr" presetSubtype="16" fill="hold" grpId="0" nodeType="withEffect">
                                  <p:stCondLst>
                                    <p:cond delay="75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par>
                                <p:cTn id="28" presetID="53" presetClass="entr" presetSubtype="16" fill="hold" grpId="0" nodeType="withEffect">
                                  <p:stCondLst>
                                    <p:cond delay="75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4" grpId="0"/>
      <p:bldP spid="7" grpId="0" bldLvl="0" animBg="1"/>
      <p:bldP spid="20"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3051312" y="2443843"/>
            <a:ext cx="1311578"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01</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911090" y="2291080"/>
            <a:ext cx="4601210" cy="460375"/>
          </a:xfrm>
          <a:prstGeom prst="rect">
            <a:avLst/>
          </a:prstGeom>
          <a:noFill/>
        </p:spPr>
        <p:txBody>
          <a:bodyPr wrap="square" rtlCol="0">
            <a:spAutoFit/>
            <a:scene3d>
              <a:camera prst="orthographicFront"/>
              <a:lightRig rig="threePt" dir="t"/>
            </a:scene3d>
            <a:sp3d contourW="12700"/>
          </a:bodyPr>
          <a:lstStyle/>
          <a:p>
            <a:r>
              <a:rPr lang="en-US" altLang="zh-CN" sz="2400" b="1" dirty="0">
                <a:solidFill>
                  <a:schemeClr val="bg1"/>
                </a:solidFill>
                <a:latin typeface="思源黑体" pitchFamily="34" charset="-122"/>
                <a:ea typeface="思源黑体" pitchFamily="34" charset="-122"/>
              </a:rPr>
              <a:t>Concept and significance</a:t>
            </a:r>
            <a:endParaRPr lang="en-US" altLang="zh-CN" sz="2400" b="1" dirty="0">
              <a:solidFill>
                <a:schemeClr val="bg1"/>
              </a:solidFill>
              <a:latin typeface="思源黑体" pitchFamily="34" charset="-122"/>
              <a:ea typeface="思源黑体" pitchFamily="34" charset="-122"/>
            </a:endParaRPr>
          </a:p>
        </p:txBody>
      </p:sp>
      <p:cxnSp>
        <p:nvCxnSpPr>
          <p:cNvPr id="27" name="直接连接符 26"/>
          <p:cNvCxnSpPr/>
          <p:nvPr/>
        </p:nvCxnSpPr>
        <p:spPr>
          <a:xfrm>
            <a:off x="4552445"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617720" y="3071495"/>
            <a:ext cx="1835150" cy="257810"/>
          </a:xfrm>
          <a:prstGeom prst="rect">
            <a:avLst/>
          </a:prstGeom>
          <a:noFill/>
        </p:spPr>
        <p:txBody>
          <a:bodyPr wrap="square" lIns="0" tIns="0" rIns="0" bIns="0" rtlCol="0">
            <a:spAutoFit/>
          </a:bodyPr>
          <a:lstStyle/>
          <a:p>
            <a:pPr marL="228600" lvl="1" indent="-228600">
              <a:lnSpc>
                <a:spcPct val="120000"/>
              </a:lnSpc>
              <a:buSzPct val="70000"/>
              <a:buFont typeface="Wingdings" panose="05000000000000000000" pitchFamily="2" charset="2"/>
              <a:buChar char="l"/>
            </a:pPr>
            <a:r>
              <a:rPr lang="en-US" altLang="zh-CN" sz="1400" dirty="0">
                <a:solidFill>
                  <a:schemeClr val="bg1"/>
                </a:solidFill>
                <a:latin typeface="思源黑体" pitchFamily="34" charset="-122"/>
                <a:ea typeface="思源黑体" pitchFamily="34" charset="-122"/>
              </a:rPr>
              <a:t>Concept of sleep</a:t>
            </a:r>
            <a:endParaRPr lang="en-US" altLang="zh-CN" sz="1400" dirty="0">
              <a:solidFill>
                <a:schemeClr val="bg1"/>
              </a:solidFill>
              <a:latin typeface="思源黑体" pitchFamily="34" charset="-122"/>
              <a:ea typeface="思源黑体" pitchFamily="34" charset="-122"/>
            </a:endParaRPr>
          </a:p>
        </p:txBody>
      </p:sp>
      <p:sp>
        <p:nvSpPr>
          <p:cNvPr id="12" name="文本框 11"/>
          <p:cNvSpPr txBox="1"/>
          <p:nvPr/>
        </p:nvSpPr>
        <p:spPr>
          <a:xfrm>
            <a:off x="4617720" y="4058285"/>
            <a:ext cx="3737610" cy="257810"/>
          </a:xfrm>
          <a:prstGeom prst="rect">
            <a:avLst/>
          </a:prstGeom>
          <a:noFill/>
        </p:spPr>
        <p:txBody>
          <a:bodyPr wrap="square" lIns="0" tIns="0" rIns="0" bIns="0" rtlCol="0">
            <a:spAutoFit/>
          </a:bodyPr>
          <a:lstStyle/>
          <a:p>
            <a:pPr marL="228600" lvl="1" indent="-228600">
              <a:lnSpc>
                <a:spcPct val="120000"/>
              </a:lnSpc>
              <a:buSzPct val="70000"/>
              <a:buFont typeface="Wingdings" panose="05000000000000000000" pitchFamily="2" charset="2"/>
              <a:buChar char="l"/>
            </a:pPr>
            <a:r>
              <a:rPr lang="zh-CN" altLang="en-US" sz="1400" dirty="0">
                <a:solidFill>
                  <a:schemeClr val="bg1"/>
                </a:solidFill>
                <a:latin typeface="思源黑体" pitchFamily="34" charset="-122"/>
                <a:ea typeface="思源黑体" pitchFamily="34" charset="-122"/>
              </a:rPr>
              <a:t>Foreign research theory suppor</a:t>
            </a:r>
            <a:r>
              <a:rPr lang="zh-CN" altLang="en-US" sz="1200" dirty="0">
                <a:solidFill>
                  <a:schemeClr val="bg1"/>
                </a:solidFill>
                <a:latin typeface="思源黑体" pitchFamily="34" charset="-122"/>
                <a:ea typeface="思源黑体" pitchFamily="34" charset="-122"/>
              </a:rPr>
              <a:t>t</a:t>
            </a:r>
            <a:endParaRPr lang="zh-CN" altLang="en-US" sz="1200" dirty="0">
              <a:solidFill>
                <a:schemeClr val="bg1"/>
              </a:solidFill>
              <a:latin typeface="思源黑体" pitchFamily="34" charset="-122"/>
              <a:ea typeface="思源黑体" pitchFamily="34" charset="-122"/>
            </a:endParaRPr>
          </a:p>
        </p:txBody>
      </p:sp>
      <p:sp>
        <p:nvSpPr>
          <p:cNvPr id="14" name="文本框 9"/>
          <p:cNvSpPr txBox="1"/>
          <p:nvPr/>
        </p:nvSpPr>
        <p:spPr>
          <a:xfrm>
            <a:off x="4617720" y="3564890"/>
            <a:ext cx="4410075" cy="257810"/>
          </a:xfrm>
          <a:prstGeom prst="rect">
            <a:avLst/>
          </a:prstGeom>
          <a:noFill/>
        </p:spPr>
        <p:txBody>
          <a:bodyPr wrap="square" lIns="0" tIns="0" rIns="0" bIns="0" rtlCol="0">
            <a:spAutoFit/>
          </a:bodyPr>
          <a:lstStyle/>
          <a:p>
            <a:pPr marL="228600" lvl="1" indent="-228600">
              <a:lnSpc>
                <a:spcPct val="120000"/>
              </a:lnSpc>
              <a:buSzPct val="70000"/>
              <a:buFont typeface="Wingdings" panose="05000000000000000000" pitchFamily="2" charset="2"/>
              <a:buChar char="l"/>
            </a:pPr>
            <a:r>
              <a:rPr lang="zh-CN" altLang="en-US" sz="1400" dirty="0">
                <a:solidFill>
                  <a:schemeClr val="bg1"/>
                </a:solidFill>
                <a:latin typeface="思源黑体" pitchFamily="34" charset="-122"/>
                <a:ea typeface="思源黑体" pitchFamily="34" charset="-122"/>
              </a:rPr>
              <a:t>Why sleep is so </a:t>
            </a:r>
            <a:r>
              <a:rPr lang="en-US" altLang="zh-CN" sz="1400" dirty="0">
                <a:solidFill>
                  <a:schemeClr val="bg1"/>
                </a:solidFill>
                <a:latin typeface="思源黑体" pitchFamily="34" charset="-122"/>
                <a:ea typeface="思源黑体" pitchFamily="34" charset="-122"/>
              </a:rPr>
              <a:t>i</a:t>
            </a:r>
            <a:r>
              <a:rPr lang="zh-CN" altLang="en-US" sz="1400" dirty="0">
                <a:solidFill>
                  <a:schemeClr val="bg1"/>
                </a:solidFill>
                <a:latin typeface="思源黑体" pitchFamily="34" charset="-122"/>
                <a:ea typeface="思源黑体" pitchFamily="34" charset="-122"/>
              </a:rPr>
              <a:t>mportant for brain health</a:t>
            </a:r>
            <a:r>
              <a:rPr lang="en-US" altLang="zh-CN" sz="1400" dirty="0">
                <a:solidFill>
                  <a:schemeClr val="bg1"/>
                </a:solidFill>
                <a:latin typeface="思源黑体" pitchFamily="34" charset="-122"/>
                <a:ea typeface="思源黑体" pitchFamily="34" charset="-122"/>
              </a:rPr>
              <a:t>?</a:t>
            </a:r>
            <a:endParaRPr lang="en-US" altLang="zh-CN" sz="1400" dirty="0">
              <a:solidFill>
                <a:schemeClr val="bg1"/>
              </a:solidFill>
              <a:latin typeface="思源黑体" pitchFamily="34" charset="-122"/>
              <a:ea typeface="思源黑体" pitchFamily="34" charset="-122"/>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8)">
                                      <p:cBhvr>
                                        <p:cTn id="12" dur="1000"/>
                                        <p:tgtEl>
                                          <p:spTgt spid="17"/>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1500"/>
                            </p:stCondLst>
                            <p:childTnLst>
                              <p:par>
                                <p:cTn id="24" presetID="12" presetClass="entr" presetSubtype="2"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left)">
                                      <p:cBhvr>
                                        <p:cTn id="27" dur="500"/>
                                        <p:tgtEl>
                                          <p:spTgt spid="25"/>
                                        </p:tgtEl>
                                      </p:cBhvr>
                                    </p:animEffect>
                                  </p:childTnLst>
                                </p:cTn>
                              </p:par>
                              <p:par>
                                <p:cTn id="28" presetID="2" presetClass="entr" presetSubtype="2"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1+#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25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1+#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1+#ppt_w/2"/>
                                          </p:val>
                                        </p:tav>
                                        <p:tav tm="100000">
                                          <p:val>
                                            <p:strVal val="#ppt_x"/>
                                          </p:val>
                                        </p:tav>
                                      </p:tavLst>
                                    </p:anim>
                                    <p:anim calcmode="lin" valueType="num">
                                      <p:cBhvr additive="base">
                                        <p:cTn id="39"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7" grpId="0" bldLvl="0" animBg="1"/>
      <p:bldP spid="24" grpId="0"/>
      <p:bldP spid="25" grpId="0"/>
      <p:bldP spid="10" grpId="0"/>
      <p:bldP spid="12"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en-US" altLang="zh-CN" dirty="0"/>
              <a:t>Concept</a:t>
            </a:r>
            <a:endParaRPr lang="en-US" altLang="zh-CN" dirty="0"/>
          </a:p>
        </p:txBody>
      </p:sp>
      <p:sp>
        <p:nvSpPr>
          <p:cNvPr id="11" name="矩形 10"/>
          <p:cNvSpPr/>
          <p:nvPr/>
        </p:nvSpPr>
        <p:spPr>
          <a:xfrm>
            <a:off x="4211955" y="1865630"/>
            <a:ext cx="6279515" cy="4651375"/>
          </a:xfrm>
          <a:prstGeom prst="rect">
            <a:avLst/>
          </a:prstGeom>
        </p:spPr>
        <p:txBody>
          <a:bodyPr wrap="square" lIns="0" tIns="0" rIns="0" bIns="0">
            <a:spAutoFit/>
          </a:bodyPr>
          <a:lstStyle/>
          <a:p>
            <a:pPr algn="just">
              <a:lnSpc>
                <a:spcPct val="120000"/>
              </a:lnSpc>
            </a:pPr>
            <a:r>
              <a:rPr lang="en-US" altLang="zh-CN" sz="2800" dirty="0">
                <a:solidFill>
                  <a:schemeClr val="tx1">
                    <a:lumMod val="65000"/>
                    <a:lumOff val="35000"/>
                  </a:schemeClr>
                </a:solidFill>
                <a:latin typeface="思源黑体" pitchFamily="34" charset="-122"/>
                <a:ea typeface="思源黑体" pitchFamily="34" charset="-122"/>
              </a:rPr>
              <a:t>By building and strengthening synapses — the connections between nerve cells, or neurons — the brain can also repair the small amount of daily nervous system damage (typically damage to genes and proteins inside neurons) and clear away accumulated byproducts. </a:t>
            </a:r>
            <a:r>
              <a:rPr lang="en-US" altLang="zh-CN" sz="2400" dirty="0">
                <a:solidFill>
                  <a:schemeClr val="tx1">
                    <a:lumMod val="65000"/>
                    <a:lumOff val="35000"/>
                  </a:schemeClr>
                </a:solidFill>
                <a:latin typeface="思源黑体" pitchFamily="34" charset="-122"/>
                <a:ea typeface="思源黑体" pitchFamily="34" charset="-122"/>
              </a:rPr>
              <a:t> </a:t>
            </a:r>
            <a:endParaRPr lang="en-US" altLang="zh-CN" sz="2400" dirty="0">
              <a:solidFill>
                <a:schemeClr val="tx1">
                  <a:lumMod val="65000"/>
                  <a:lumOff val="35000"/>
                </a:schemeClr>
              </a:solidFill>
              <a:latin typeface="思源黑体" pitchFamily="34" charset="-122"/>
              <a:ea typeface="思源黑体" pitchFamily="34" charset="-122"/>
            </a:endParaRPr>
          </a:p>
        </p:txBody>
      </p:sp>
      <p:sp>
        <p:nvSpPr>
          <p:cNvPr id="4" name="矩形 3"/>
          <p:cNvSpPr/>
          <p:nvPr/>
        </p:nvSpPr>
        <p:spPr>
          <a:xfrm>
            <a:off x="4211673" y="1819669"/>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2" name="矩形 11"/>
          <p:cNvSpPr/>
          <p:nvPr/>
        </p:nvSpPr>
        <p:spPr>
          <a:xfrm>
            <a:off x="3364230" y="621030"/>
            <a:ext cx="7865110" cy="1198880"/>
          </a:xfrm>
          <a:prstGeom prst="rect">
            <a:avLst/>
          </a:prstGeom>
          <a:noFill/>
          <a:ln>
            <a:noFill/>
          </a:ln>
        </p:spPr>
        <p:txBody>
          <a:bodyPr wrap="square" rtlCol="0" anchor="t">
            <a:spAutoFit/>
          </a:bodyPr>
          <a:lstStyle/>
          <a:p>
            <a:pPr algn="ctr"/>
            <a:r>
              <a:rPr lang="en-US" altLang="zh-CN" sz="7200" b="1">
                <a:ln w="9525" cmpd="sng">
                  <a:solidFill>
                    <a:schemeClr val="accent1"/>
                  </a:solidFill>
                  <a:prstDash val="solid"/>
                </a:ln>
                <a:solidFill>
                  <a:srgbClr val="70AD47">
                    <a:tint val="1000"/>
                    <a:tint val="1000"/>
                  </a:srgbClr>
                </a:solidFill>
                <a:effectLst>
                  <a:glow rad="38100">
                    <a:schemeClr val="accent1">
                      <a:alpha val="40000"/>
                      <a:alpha val="40000"/>
                    </a:schemeClr>
                  </a:glow>
                </a:effectLst>
              </a:rPr>
              <a:t>What is sleep?</a:t>
            </a:r>
            <a:endParaRPr lang="en-US" altLang="zh-CN" sz="7200" b="1">
              <a:ln w="9525" cmpd="sng">
                <a:solidFill>
                  <a:schemeClr val="accent1"/>
                </a:solidFill>
                <a:prstDash val="solid"/>
              </a:ln>
              <a:solidFill>
                <a:srgbClr val="70AD47">
                  <a:tint val="1000"/>
                  <a:tint val="1000"/>
                </a:srgbClr>
              </a:solidFill>
              <a:effectLst>
                <a:glow rad="38100">
                  <a:schemeClr val="accent1">
                    <a:alpha val="40000"/>
                    <a:alpha val="40000"/>
                  </a:schemeClr>
                </a:glow>
              </a:effectLst>
            </a:endParaRPr>
          </a:p>
        </p:txBody>
      </p:sp>
      <p:pic>
        <p:nvPicPr>
          <p:cNvPr id="13" name="图片 1" descr="点击查看图片来源"/>
          <p:cNvPicPr>
            <a:picLocks noChangeAspect="1"/>
          </p:cNvPicPr>
          <p:nvPr/>
        </p:nvPicPr>
        <p:blipFill>
          <a:blip r:embed="rId1"/>
          <a:stretch>
            <a:fillRect/>
          </a:stretch>
        </p:blipFill>
        <p:spPr>
          <a:xfrm>
            <a:off x="424180" y="2123440"/>
            <a:ext cx="3932555" cy="3825240"/>
          </a:xfrm>
          <a:prstGeom prst="rect">
            <a:avLst/>
          </a:prstGeom>
          <a:noFill/>
          <a:ln w="9525">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20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0-#ppt_w/2"/>
                                          </p:val>
                                        </p:tav>
                                        <p:tav tm="100000">
                                          <p:val>
                                            <p:strVal val="#ppt_x"/>
                                          </p:val>
                                        </p:tav>
                                      </p:tavLst>
                                    </p:anim>
                                    <p:anim calcmode="lin" valueType="num">
                                      <p:cBhvr additive="base">
                                        <p:cTn id="11" dur="500" fill="hold"/>
                                        <p:tgtEl>
                                          <p:spTgt spid="4"/>
                                        </p:tgtEl>
                                        <p:attrNameLst>
                                          <p:attrName>ppt_y</p:attrName>
                                        </p:attrNameLst>
                                      </p:cBhvr>
                                      <p:tavLst>
                                        <p:tav tm="0">
                                          <p:val>
                                            <p:strVal val="#ppt_y"/>
                                          </p:val>
                                        </p:tav>
                                        <p:tav tm="100000">
                                          <p:val>
                                            <p:strVal val="#ppt_y"/>
                                          </p:val>
                                        </p:tav>
                                      </p:tavLst>
                                    </p:anim>
                                  </p:childTnLst>
                                </p:cTn>
                              </p:par>
                            </p:childTnLst>
                          </p:cTn>
                        </p:par>
                        <p:par>
                          <p:cTn id="12" fill="hold">
                            <p:stCondLst>
                              <p:cond delay="2000"/>
                            </p:stCondLst>
                            <p:childTnLst>
                              <p:par>
                                <p:cTn id="13" presetID="53" presetClass="entr" presetSubtype="16" fill="hold" grpId="0" nodeType="afterEffect">
                                  <p:stCondLst>
                                    <p:cond delay="0"/>
                                  </p:stCondLst>
                                  <p:iterate type="lt">
                                    <p:tmPct val="10000"/>
                                  </p:iterate>
                                  <p:childTnLst>
                                    <p:set>
                                      <p:cBhvr>
                                        <p:cTn id="14" dur="250" fill="hold">
                                          <p:stCondLst>
                                            <p:cond delay="0"/>
                                          </p:stCondLst>
                                        </p:cTn>
                                        <p:tgtEl>
                                          <p:spTgt spid="11"/>
                                        </p:tgtEl>
                                        <p:attrNameLst>
                                          <p:attrName>style.visibility</p:attrName>
                                        </p:attrNameLst>
                                      </p:cBhvr>
                                      <p:to>
                                        <p:strVal val="visible"/>
                                      </p:to>
                                    </p:set>
                                    <p:anim calcmode="lin" valueType="num">
                                      <p:cBhvr>
                                        <p:cTn id="15" dur="250" fill="hold"/>
                                        <p:tgtEl>
                                          <p:spTgt spid="11"/>
                                        </p:tgtEl>
                                        <p:attrNameLst>
                                          <p:attrName>ppt_w</p:attrName>
                                        </p:attrNameLst>
                                      </p:cBhvr>
                                      <p:tavLst>
                                        <p:tav tm="0">
                                          <p:val>
                                            <p:fltVal val="0"/>
                                          </p:val>
                                        </p:tav>
                                        <p:tav tm="100000">
                                          <p:val>
                                            <p:strVal val="#ppt_w"/>
                                          </p:val>
                                        </p:tav>
                                      </p:tavLst>
                                    </p:anim>
                                    <p:anim calcmode="lin" valueType="num">
                                      <p:cBhvr>
                                        <p:cTn id="16" dur="250" fill="hold"/>
                                        <p:tgtEl>
                                          <p:spTgt spid="11"/>
                                        </p:tgtEl>
                                        <p:attrNameLst>
                                          <p:attrName>ppt_h</p:attrName>
                                        </p:attrNameLst>
                                      </p:cBhvr>
                                      <p:tavLst>
                                        <p:tav tm="0">
                                          <p:val>
                                            <p:fltVal val="0"/>
                                          </p:val>
                                        </p:tav>
                                        <p:tav tm="100000">
                                          <p:val>
                                            <p:strVal val="#ppt_h"/>
                                          </p:val>
                                        </p:tav>
                                      </p:tavLst>
                                    </p:anim>
                                    <p:animEffect transition="in" filter="fade">
                                      <p:cBhvr>
                                        <p:cTn id="1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bldLvl="0" animBg="1"/>
      <p:bldP spid="12" grpId="0"/>
      <p:bldP spid="1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同侧圆角矩形 30"/>
          <p:cNvSpPr/>
          <p:nvPr/>
        </p:nvSpPr>
        <p:spPr>
          <a:xfrm rot="5400000">
            <a:off x="7179064" y="-232494"/>
            <a:ext cx="862138" cy="5531926"/>
          </a:xfrm>
          <a:prstGeom prst="round2SameRect">
            <a:avLst>
              <a:gd name="adj1" fmla="val 50000"/>
              <a:gd name="adj2" fmla="val 0"/>
            </a:avLst>
          </a:prstGeom>
          <a:noFill/>
          <a:ln w="12700">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8" name="同侧圆角矩形 27"/>
          <p:cNvSpPr/>
          <p:nvPr/>
        </p:nvSpPr>
        <p:spPr>
          <a:xfrm rot="5400000">
            <a:off x="6882978" y="2844336"/>
            <a:ext cx="894746" cy="5129130"/>
          </a:xfrm>
          <a:prstGeom prst="round2SameRect">
            <a:avLst>
              <a:gd name="adj1" fmla="val 50000"/>
              <a:gd name="adj2" fmla="val 0"/>
            </a:avLst>
          </a:prstGeom>
          <a:noFill/>
          <a:ln w="12700">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9" name="同侧圆角矩形 28"/>
          <p:cNvSpPr/>
          <p:nvPr/>
        </p:nvSpPr>
        <p:spPr>
          <a:xfrm rot="5400000">
            <a:off x="7451768" y="1634903"/>
            <a:ext cx="855972" cy="4797608"/>
          </a:xfrm>
          <a:prstGeom prst="round2SameRect">
            <a:avLst>
              <a:gd name="adj1" fmla="val 50000"/>
              <a:gd name="adj2" fmla="val 0"/>
            </a:avLst>
          </a:prstGeom>
          <a:noFill/>
          <a:ln w="12700">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标题 1"/>
          <p:cNvSpPr>
            <a:spLocks noGrp="1"/>
          </p:cNvSpPr>
          <p:nvPr>
            <p:ph type="title"/>
          </p:nvPr>
        </p:nvSpPr>
        <p:spPr>
          <a:xfrm>
            <a:off x="1407160" y="535940"/>
            <a:ext cx="7365365" cy="673100"/>
          </a:xfrm>
        </p:spPr>
        <p:txBody>
          <a:bodyPr/>
          <a:lstStyle/>
          <a:p>
            <a:pPr>
              <a:lnSpc>
                <a:spcPct val="120000"/>
              </a:lnSpc>
            </a:pPr>
            <a:r>
              <a:rPr lang="en-US" altLang="zh-CN" dirty="0"/>
              <a:t>Why sleep is so important for brain health </a:t>
            </a:r>
            <a:endParaRPr lang="en-US" altLang="zh-CN" dirty="0"/>
          </a:p>
        </p:txBody>
      </p:sp>
      <p:grpSp>
        <p:nvGrpSpPr>
          <p:cNvPr id="7" name="组合 6"/>
          <p:cNvGrpSpPr/>
          <p:nvPr/>
        </p:nvGrpSpPr>
        <p:grpSpPr>
          <a:xfrm>
            <a:off x="905418" y="2721072"/>
            <a:ext cx="3392169" cy="2843380"/>
            <a:chOff x="523962" y="2512168"/>
            <a:chExt cx="4155081" cy="3482867"/>
          </a:xfrm>
        </p:grpSpPr>
        <p:sp>
          <p:nvSpPr>
            <p:cNvPr id="22" name="椭圆 21"/>
            <p:cNvSpPr/>
            <p:nvPr/>
          </p:nvSpPr>
          <p:spPr>
            <a:xfrm>
              <a:off x="1765352" y="2737734"/>
              <a:ext cx="2757350" cy="2631344"/>
            </a:xfrm>
            <a:prstGeom prst="ellipse">
              <a:avLst/>
            </a:prstGeom>
            <a:noFill/>
            <a:ln w="19050">
              <a:solidFill>
                <a:srgbClr val="313D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b="1" dirty="0">
                  <a:solidFill>
                    <a:srgbClr val="244C89"/>
                  </a:solidFill>
                  <a:latin typeface="思源黑体" pitchFamily="34" charset="-122"/>
                  <a:ea typeface="思源黑体" pitchFamily="34" charset="-122"/>
                </a:rPr>
                <a:t>meaning</a:t>
              </a:r>
              <a:endParaRPr lang="en-US" altLang="zh-CN" sz="2400" b="1" dirty="0">
                <a:solidFill>
                  <a:srgbClr val="244C89"/>
                </a:solidFill>
                <a:latin typeface="思源黑体" pitchFamily="34" charset="-122"/>
                <a:ea typeface="思源黑体" pitchFamily="34" charset="-122"/>
              </a:endParaRPr>
            </a:p>
          </p:txBody>
        </p:sp>
        <p:sp>
          <p:nvSpPr>
            <p:cNvPr id="23" name="椭圆 4"/>
            <p:cNvSpPr/>
            <p:nvPr/>
          </p:nvSpPr>
          <p:spPr>
            <a:xfrm>
              <a:off x="1596918" y="2512168"/>
              <a:ext cx="3082125" cy="3082122"/>
            </a:xfrm>
            <a:prstGeom prst="donut">
              <a:avLst>
                <a:gd name="adj" fmla="val 7853"/>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6" name="任意多边形 25"/>
            <p:cNvSpPr/>
            <p:nvPr/>
          </p:nvSpPr>
          <p:spPr>
            <a:xfrm rot="2700000">
              <a:off x="1196175" y="4777057"/>
              <a:ext cx="545764" cy="1890191"/>
            </a:xfrm>
            <a:custGeom>
              <a:avLst/>
              <a:gdLst>
                <a:gd name="connsiteX0" fmla="*/ 0 w 545764"/>
                <a:gd name="connsiteY0" fmla="*/ 474744 h 1890191"/>
                <a:gd name="connsiteX1" fmla="*/ 545764 w 545764"/>
                <a:gd name="connsiteY1" fmla="*/ 474744 h 1890191"/>
                <a:gd name="connsiteX2" fmla="*/ 545764 w 545764"/>
                <a:gd name="connsiteY2" fmla="*/ 1617309 h 1890191"/>
                <a:gd name="connsiteX3" fmla="*/ 272882 w 545764"/>
                <a:gd name="connsiteY3" fmla="*/ 1890191 h 1890191"/>
                <a:gd name="connsiteX4" fmla="*/ 0 w 545764"/>
                <a:gd name="connsiteY4" fmla="*/ 1617309 h 1890191"/>
                <a:gd name="connsiteX5" fmla="*/ 79925 w 545764"/>
                <a:gd name="connsiteY5" fmla="*/ 79925 h 1890191"/>
                <a:gd name="connsiteX6" fmla="*/ 272882 w 545764"/>
                <a:gd name="connsiteY6" fmla="*/ 0 h 1890191"/>
                <a:gd name="connsiteX7" fmla="*/ 545764 w 545764"/>
                <a:gd name="connsiteY7" fmla="*/ 272882 h 1890191"/>
                <a:gd name="connsiteX8" fmla="*/ 545764 w 545764"/>
                <a:gd name="connsiteY8" fmla="*/ 409430 h 1890191"/>
                <a:gd name="connsiteX9" fmla="*/ 0 w 545764"/>
                <a:gd name="connsiteY9" fmla="*/ 409430 h 1890191"/>
                <a:gd name="connsiteX10" fmla="*/ 0 w 545764"/>
                <a:gd name="connsiteY10" fmla="*/ 272882 h 1890191"/>
                <a:gd name="connsiteX11" fmla="*/ 79925 w 545764"/>
                <a:gd name="connsiteY11" fmla="*/ 79925 h 18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764" h="1890191">
                  <a:moveTo>
                    <a:pt x="0" y="474744"/>
                  </a:moveTo>
                  <a:lnTo>
                    <a:pt x="545764" y="474744"/>
                  </a:lnTo>
                  <a:lnTo>
                    <a:pt x="545764" y="1617309"/>
                  </a:lnTo>
                  <a:cubicBezTo>
                    <a:pt x="545764" y="1768018"/>
                    <a:pt x="423591" y="1890191"/>
                    <a:pt x="272882" y="1890191"/>
                  </a:cubicBezTo>
                  <a:cubicBezTo>
                    <a:pt x="122173" y="1890191"/>
                    <a:pt x="0" y="1768018"/>
                    <a:pt x="0" y="1617309"/>
                  </a:cubicBezTo>
                  <a:close/>
                  <a:moveTo>
                    <a:pt x="79925" y="79925"/>
                  </a:moveTo>
                  <a:cubicBezTo>
                    <a:pt x="129307" y="30543"/>
                    <a:pt x="197528" y="0"/>
                    <a:pt x="272882" y="0"/>
                  </a:cubicBezTo>
                  <a:cubicBezTo>
                    <a:pt x="423591" y="0"/>
                    <a:pt x="545764" y="122173"/>
                    <a:pt x="545764" y="272882"/>
                  </a:cubicBezTo>
                  <a:lnTo>
                    <a:pt x="545764" y="409430"/>
                  </a:lnTo>
                  <a:lnTo>
                    <a:pt x="0" y="409430"/>
                  </a:lnTo>
                  <a:lnTo>
                    <a:pt x="0" y="272882"/>
                  </a:lnTo>
                  <a:cubicBezTo>
                    <a:pt x="0" y="197528"/>
                    <a:pt x="30543" y="129307"/>
                    <a:pt x="79925" y="79925"/>
                  </a:cubicBezTo>
                  <a:close/>
                </a:path>
              </a:pathLst>
            </a:cu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p>
          </p:txBody>
        </p:sp>
        <p:sp>
          <p:nvSpPr>
            <p:cNvPr id="5" name="圆角矩形 4"/>
            <p:cNvSpPr/>
            <p:nvPr/>
          </p:nvSpPr>
          <p:spPr>
            <a:xfrm rot="2700000">
              <a:off x="1717862" y="4927522"/>
              <a:ext cx="726640" cy="358129"/>
            </a:xfrm>
            <a:prstGeom prst="round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sp>
        <p:nvSpPr>
          <p:cNvPr id="32" name="矩形 31"/>
          <p:cNvSpPr/>
          <p:nvPr/>
        </p:nvSpPr>
        <p:spPr>
          <a:xfrm>
            <a:off x="5133975" y="2036445"/>
            <a:ext cx="4645025" cy="829945"/>
          </a:xfrm>
          <a:prstGeom prst="rect">
            <a:avLst/>
          </a:prstGeom>
        </p:spPr>
        <p:txBody>
          <a:bodyPr wrap="square">
            <a:spAutoFit/>
          </a:bodyPr>
          <a:lstStyle/>
          <a:p>
            <a:pPr algn="just">
              <a:lnSpc>
                <a:spcPct val="120000"/>
              </a:lnSpc>
            </a:pPr>
            <a:r>
              <a:rPr lang="en-US" altLang="zh-CN" sz="1200" dirty="0">
                <a:solidFill>
                  <a:schemeClr val="tx1">
                    <a:lumMod val="65000"/>
                    <a:lumOff val="35000"/>
                  </a:schemeClr>
                </a:solidFill>
                <a:latin typeface="思源黑体" pitchFamily="34" charset="-122"/>
                <a:ea typeface="思源黑体" pitchFamily="34" charset="-122"/>
              </a:rPr>
              <a:t> </a:t>
            </a:r>
            <a:r>
              <a:rPr lang="en-US" altLang="zh-CN" sz="2000" dirty="0">
                <a:solidFill>
                  <a:schemeClr val="tx1">
                    <a:lumMod val="65000"/>
                    <a:lumOff val="35000"/>
                  </a:schemeClr>
                </a:solidFill>
                <a:latin typeface="思源黑体" pitchFamily="34" charset="-122"/>
                <a:ea typeface="思源黑体" pitchFamily="34" charset="-122"/>
              </a:rPr>
              <a:t>Sleep is necessary for the proper functioning of the nervous system.</a:t>
            </a:r>
            <a:endParaRPr lang="en-US" altLang="zh-CN" sz="2000" dirty="0">
              <a:solidFill>
                <a:schemeClr val="tx1">
                  <a:lumMod val="65000"/>
                  <a:lumOff val="35000"/>
                </a:schemeClr>
              </a:solidFill>
              <a:latin typeface="思源黑体" pitchFamily="34" charset="-122"/>
              <a:ea typeface="思源黑体" pitchFamily="34" charset="-122"/>
            </a:endParaRPr>
          </a:p>
        </p:txBody>
      </p:sp>
      <p:sp>
        <p:nvSpPr>
          <p:cNvPr id="35" name="椭圆 34"/>
          <p:cNvSpPr/>
          <p:nvPr/>
        </p:nvSpPr>
        <p:spPr>
          <a:xfrm>
            <a:off x="4317309" y="2133542"/>
            <a:ext cx="797262" cy="797260"/>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3600" dirty="0">
                <a:solidFill>
                  <a:schemeClr val="bg1"/>
                </a:solidFill>
                <a:latin typeface="Agency FB" panose="020B0503020202020204" pitchFamily="34" charset="0"/>
              </a:rPr>
              <a:t>1</a:t>
            </a:r>
            <a:endParaRPr lang="zh-CN" altLang="en-US" sz="3600" dirty="0">
              <a:solidFill>
                <a:schemeClr val="bg1"/>
              </a:solidFill>
              <a:latin typeface="Agency FB" panose="020B0503020202020204" pitchFamily="34" charset="0"/>
            </a:endParaRPr>
          </a:p>
        </p:txBody>
      </p:sp>
      <p:sp>
        <p:nvSpPr>
          <p:cNvPr id="36" name="椭圆 4"/>
          <p:cNvSpPr/>
          <p:nvPr/>
        </p:nvSpPr>
        <p:spPr>
          <a:xfrm>
            <a:off x="4241391" y="2057015"/>
            <a:ext cx="952906" cy="952906"/>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rgbClr val="433D3C">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8" name="矩形 37"/>
          <p:cNvSpPr/>
          <p:nvPr/>
        </p:nvSpPr>
        <p:spPr>
          <a:xfrm>
            <a:off x="5730875" y="3585210"/>
            <a:ext cx="4645025" cy="755650"/>
          </a:xfrm>
          <a:prstGeom prst="rect">
            <a:avLst/>
          </a:prstGeom>
        </p:spPr>
        <p:txBody>
          <a:bodyPr wrap="square">
            <a:spAutoFit/>
          </a:bodyPr>
          <a:lstStyle/>
          <a:p>
            <a:pPr algn="just">
              <a:lnSpc>
                <a:spcPct val="120000"/>
              </a:lnSpc>
            </a:pPr>
            <a:r>
              <a:rPr lang="en-US" altLang="zh-CN" dirty="0">
                <a:solidFill>
                  <a:schemeClr val="tx1">
                    <a:lumMod val="65000"/>
                    <a:lumOff val="35000"/>
                  </a:schemeClr>
                </a:solidFill>
                <a:latin typeface="思源黑体" pitchFamily="34" charset="-122"/>
                <a:ea typeface="思源黑体" pitchFamily="34" charset="-122"/>
              </a:rPr>
              <a:t> In addition, deep sleep is associated with increased protein mass.  </a:t>
            </a:r>
            <a:endParaRPr lang="en-US" altLang="zh-CN" dirty="0">
              <a:solidFill>
                <a:schemeClr val="tx1">
                  <a:lumMod val="65000"/>
                  <a:lumOff val="35000"/>
                </a:schemeClr>
              </a:solidFill>
              <a:latin typeface="思源黑体" pitchFamily="34" charset="-122"/>
              <a:ea typeface="思源黑体" pitchFamily="34" charset="-122"/>
            </a:endParaRPr>
          </a:p>
        </p:txBody>
      </p:sp>
      <p:sp>
        <p:nvSpPr>
          <p:cNvPr id="40" name="椭圆 39"/>
          <p:cNvSpPr/>
          <p:nvPr/>
        </p:nvSpPr>
        <p:spPr>
          <a:xfrm>
            <a:off x="5090797" y="3610920"/>
            <a:ext cx="797262" cy="797260"/>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3600" dirty="0">
                <a:solidFill>
                  <a:schemeClr val="bg1"/>
                </a:solidFill>
                <a:latin typeface="Agency FB" panose="020B0503020202020204" pitchFamily="34" charset="0"/>
              </a:rPr>
              <a:t>2</a:t>
            </a:r>
            <a:endParaRPr lang="zh-CN" altLang="en-US" sz="3600" dirty="0">
              <a:solidFill>
                <a:schemeClr val="bg1"/>
              </a:solidFill>
              <a:latin typeface="Agency FB" panose="020B0503020202020204" pitchFamily="34" charset="0"/>
            </a:endParaRPr>
          </a:p>
        </p:txBody>
      </p:sp>
      <p:sp>
        <p:nvSpPr>
          <p:cNvPr id="42" name="椭圆 4"/>
          <p:cNvSpPr/>
          <p:nvPr/>
        </p:nvSpPr>
        <p:spPr>
          <a:xfrm>
            <a:off x="5012974" y="3534393"/>
            <a:ext cx="952906" cy="952906"/>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rgbClr val="313D51">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4" name="矩形 53"/>
          <p:cNvSpPr/>
          <p:nvPr/>
        </p:nvSpPr>
        <p:spPr>
          <a:xfrm>
            <a:off x="5090795" y="4845050"/>
            <a:ext cx="6520815" cy="1124585"/>
          </a:xfrm>
          <a:prstGeom prst="rect">
            <a:avLst/>
          </a:prstGeom>
        </p:spPr>
        <p:txBody>
          <a:bodyPr wrap="square">
            <a:spAutoFit/>
          </a:bodyPr>
          <a:lstStyle/>
          <a:p>
            <a:pPr algn="just">
              <a:lnSpc>
                <a:spcPct val="120000"/>
              </a:lnSpc>
            </a:pPr>
            <a:r>
              <a:rPr lang="en-US" altLang="zh-CN" sz="1400" dirty="0">
                <a:solidFill>
                  <a:schemeClr val="tx1">
                    <a:lumMod val="65000"/>
                    <a:lumOff val="35000"/>
                  </a:schemeClr>
                </a:solidFill>
                <a:latin typeface="思源黑体" pitchFamily="34" charset="-122"/>
                <a:ea typeface="思源黑体" pitchFamily="34" charset="-122"/>
              </a:rPr>
              <a:t>Sleep has been found to be invaluable for the memory of information, data, names, date formulas, for the further thinking of problems that have not been solved during the day, and even for those who need to repeat the practice of musical instruments, sports, and so on.</a:t>
            </a:r>
            <a:endParaRPr lang="en-US" altLang="zh-CN" sz="1400" dirty="0">
              <a:solidFill>
                <a:schemeClr val="tx1">
                  <a:lumMod val="65000"/>
                  <a:lumOff val="35000"/>
                </a:schemeClr>
              </a:solidFill>
              <a:latin typeface="思源黑体" pitchFamily="34" charset="-122"/>
              <a:ea typeface="思源黑体" pitchFamily="34" charset="-122"/>
            </a:endParaRPr>
          </a:p>
        </p:txBody>
      </p:sp>
      <p:sp>
        <p:nvSpPr>
          <p:cNvPr id="56" name="椭圆 55"/>
          <p:cNvSpPr/>
          <p:nvPr/>
        </p:nvSpPr>
        <p:spPr>
          <a:xfrm>
            <a:off x="4337992" y="5008974"/>
            <a:ext cx="797262" cy="797260"/>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20000"/>
              </a:lnSpc>
            </a:pPr>
            <a:r>
              <a:rPr lang="en-US" altLang="zh-CN" sz="3600" dirty="0">
                <a:solidFill>
                  <a:schemeClr val="bg1"/>
                </a:solidFill>
                <a:latin typeface="Agency FB" panose="020B0503020202020204" pitchFamily="34" charset="0"/>
              </a:rPr>
              <a:t>3</a:t>
            </a:r>
            <a:endParaRPr lang="zh-CN" altLang="en-US" sz="3600" dirty="0">
              <a:solidFill>
                <a:schemeClr val="bg1"/>
              </a:solidFill>
              <a:latin typeface="Agency FB" panose="020B0503020202020204" pitchFamily="34" charset="0"/>
            </a:endParaRPr>
          </a:p>
        </p:txBody>
      </p:sp>
      <p:sp>
        <p:nvSpPr>
          <p:cNvPr id="57" name="椭圆 4"/>
          <p:cNvSpPr/>
          <p:nvPr/>
        </p:nvSpPr>
        <p:spPr>
          <a:xfrm>
            <a:off x="4260169" y="4931812"/>
            <a:ext cx="952906" cy="952906"/>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rgbClr val="313D51">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20000"/>
              </a:lnSpc>
            </a:pP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1.25E-6 4.81481E-6 L -0.34544 0.59375 " pathEditMode="relative" rAng="0" ptsTypes="AA">
                                      <p:cBhvr>
                                        <p:cTn id="8" dur="1000" spd="-100000" fill="hold"/>
                                        <p:tgtEl>
                                          <p:spTgt spid="7"/>
                                        </p:tgtEl>
                                        <p:attrNameLst>
                                          <p:attrName>ppt_x</p:attrName>
                                          <p:attrName>ppt_y</p:attrName>
                                        </p:attrNameLst>
                                      </p:cBhvr>
                                      <p:rCtr x="-17279" y="29676"/>
                                    </p:animMotion>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1+#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1+#ppt_w/2"/>
                                          </p:val>
                                        </p:tav>
                                        <p:tav tm="100000">
                                          <p:val>
                                            <p:strVal val="#ppt_x"/>
                                          </p:val>
                                        </p:tav>
                                      </p:tavLst>
                                    </p:anim>
                                    <p:anim calcmode="lin" valueType="num">
                                      <p:cBhvr additive="base">
                                        <p:cTn id="18" dur="5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par>
                          <p:cTn id="23" fill="hold">
                            <p:stCondLst>
                              <p:cond delay="1000"/>
                            </p:stCondLst>
                            <p:childTnLst>
                              <p:par>
                                <p:cTn id="24" presetID="53" presetClass="entr" presetSubtype="16" fill="hold" grpId="0" nodeType="afterEffect">
                                  <p:stCondLst>
                                    <p:cond delay="0"/>
                                  </p:stCondLst>
                                  <p:iterate type="lt">
                                    <p:tmPct val="10000"/>
                                  </p:iterate>
                                  <p:childTnLst>
                                    <p:set>
                                      <p:cBhvr>
                                        <p:cTn id="25" dur="1" fill="hold">
                                          <p:stCondLst>
                                            <p:cond delay="0"/>
                                          </p:stCondLst>
                                        </p:cTn>
                                        <p:tgtEl>
                                          <p:spTgt spid="32"/>
                                        </p:tgtEl>
                                        <p:attrNameLst>
                                          <p:attrName>style.visibility</p:attrName>
                                        </p:attrNameLst>
                                      </p:cBhvr>
                                      <p:to>
                                        <p:strVal val="visible"/>
                                      </p:to>
                                    </p:set>
                                    <p:anim calcmode="lin" valueType="num">
                                      <p:cBhvr>
                                        <p:cTn id="26" dur="250" fill="hold"/>
                                        <p:tgtEl>
                                          <p:spTgt spid="32"/>
                                        </p:tgtEl>
                                        <p:attrNameLst>
                                          <p:attrName>ppt_w</p:attrName>
                                        </p:attrNameLst>
                                      </p:cBhvr>
                                      <p:tavLst>
                                        <p:tav tm="0">
                                          <p:val>
                                            <p:fltVal val="0"/>
                                          </p:val>
                                        </p:tav>
                                        <p:tav tm="100000">
                                          <p:val>
                                            <p:strVal val="#ppt_w"/>
                                          </p:val>
                                        </p:tav>
                                      </p:tavLst>
                                    </p:anim>
                                    <p:anim calcmode="lin" valueType="num">
                                      <p:cBhvr>
                                        <p:cTn id="27" dur="250" fill="hold"/>
                                        <p:tgtEl>
                                          <p:spTgt spid="32"/>
                                        </p:tgtEl>
                                        <p:attrNameLst>
                                          <p:attrName>ppt_h</p:attrName>
                                        </p:attrNameLst>
                                      </p:cBhvr>
                                      <p:tavLst>
                                        <p:tav tm="0">
                                          <p:val>
                                            <p:fltVal val="0"/>
                                          </p:val>
                                        </p:tav>
                                        <p:tav tm="100000">
                                          <p:val>
                                            <p:strVal val="#ppt_h"/>
                                          </p:val>
                                        </p:tav>
                                      </p:tavLst>
                                    </p:anim>
                                    <p:animEffect transition="in" filter="fade">
                                      <p:cBhvr>
                                        <p:cTn id="28" dur="25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additive="base">
                                        <p:cTn id="33" dur="500" fill="hold"/>
                                        <p:tgtEl>
                                          <p:spTgt spid="40"/>
                                        </p:tgtEl>
                                        <p:attrNameLst>
                                          <p:attrName>ppt_x</p:attrName>
                                        </p:attrNameLst>
                                      </p:cBhvr>
                                      <p:tavLst>
                                        <p:tav tm="0">
                                          <p:val>
                                            <p:strVal val="1+#ppt_w/2"/>
                                          </p:val>
                                        </p:tav>
                                        <p:tav tm="100000">
                                          <p:val>
                                            <p:strVal val="#ppt_x"/>
                                          </p:val>
                                        </p:tav>
                                      </p:tavLst>
                                    </p:anim>
                                    <p:anim calcmode="lin" valueType="num">
                                      <p:cBhvr additive="base">
                                        <p:cTn id="34" dur="500" fill="hold"/>
                                        <p:tgtEl>
                                          <p:spTgt spid="40"/>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additive="base">
                                        <p:cTn id="37" dur="500" fill="hold"/>
                                        <p:tgtEl>
                                          <p:spTgt spid="42"/>
                                        </p:tgtEl>
                                        <p:attrNameLst>
                                          <p:attrName>ppt_x</p:attrName>
                                        </p:attrNameLst>
                                      </p:cBhvr>
                                      <p:tavLst>
                                        <p:tav tm="0">
                                          <p:val>
                                            <p:strVal val="1+#ppt_w/2"/>
                                          </p:val>
                                        </p:tav>
                                        <p:tav tm="100000">
                                          <p:val>
                                            <p:strVal val="#ppt_x"/>
                                          </p:val>
                                        </p:tav>
                                      </p:tavLst>
                                    </p:anim>
                                    <p:anim calcmode="lin" valueType="num">
                                      <p:cBhvr additive="base">
                                        <p:cTn id="38" dur="500" fill="hold"/>
                                        <p:tgtEl>
                                          <p:spTgt spid="42"/>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par>
                          <p:cTn id="43" fill="hold">
                            <p:stCondLst>
                              <p:cond delay="1000"/>
                            </p:stCondLst>
                            <p:childTnLst>
                              <p:par>
                                <p:cTn id="44" presetID="53" presetClass="entr" presetSubtype="16" fill="hold" grpId="0" nodeType="afterEffect">
                                  <p:stCondLst>
                                    <p:cond delay="0"/>
                                  </p:stCondLst>
                                  <p:iterate type="lt">
                                    <p:tmPct val="10000"/>
                                  </p:iterate>
                                  <p:childTnLst>
                                    <p:set>
                                      <p:cBhvr>
                                        <p:cTn id="45" dur="1" fill="hold">
                                          <p:stCondLst>
                                            <p:cond delay="0"/>
                                          </p:stCondLst>
                                        </p:cTn>
                                        <p:tgtEl>
                                          <p:spTgt spid="38"/>
                                        </p:tgtEl>
                                        <p:attrNameLst>
                                          <p:attrName>style.visibility</p:attrName>
                                        </p:attrNameLst>
                                      </p:cBhvr>
                                      <p:to>
                                        <p:strVal val="visible"/>
                                      </p:to>
                                    </p:set>
                                    <p:anim calcmode="lin" valueType="num">
                                      <p:cBhvr>
                                        <p:cTn id="46" dur="250" fill="hold"/>
                                        <p:tgtEl>
                                          <p:spTgt spid="38"/>
                                        </p:tgtEl>
                                        <p:attrNameLst>
                                          <p:attrName>ppt_w</p:attrName>
                                        </p:attrNameLst>
                                      </p:cBhvr>
                                      <p:tavLst>
                                        <p:tav tm="0">
                                          <p:val>
                                            <p:fltVal val="0"/>
                                          </p:val>
                                        </p:tav>
                                        <p:tav tm="100000">
                                          <p:val>
                                            <p:strVal val="#ppt_w"/>
                                          </p:val>
                                        </p:tav>
                                      </p:tavLst>
                                    </p:anim>
                                    <p:anim calcmode="lin" valueType="num">
                                      <p:cBhvr>
                                        <p:cTn id="47" dur="250" fill="hold"/>
                                        <p:tgtEl>
                                          <p:spTgt spid="38"/>
                                        </p:tgtEl>
                                        <p:attrNameLst>
                                          <p:attrName>ppt_h</p:attrName>
                                        </p:attrNameLst>
                                      </p:cBhvr>
                                      <p:tavLst>
                                        <p:tav tm="0">
                                          <p:val>
                                            <p:fltVal val="0"/>
                                          </p:val>
                                        </p:tav>
                                        <p:tav tm="100000">
                                          <p:val>
                                            <p:strVal val="#ppt_h"/>
                                          </p:val>
                                        </p:tav>
                                      </p:tavLst>
                                    </p:anim>
                                    <p:animEffect transition="in" filter="fade">
                                      <p:cBhvr>
                                        <p:cTn id="48" dur="250"/>
                                        <p:tgtEl>
                                          <p:spTgt spid="38"/>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anim calcmode="lin" valueType="num">
                                      <p:cBhvr additive="base">
                                        <p:cTn id="53" dur="500" fill="hold"/>
                                        <p:tgtEl>
                                          <p:spTgt spid="56"/>
                                        </p:tgtEl>
                                        <p:attrNameLst>
                                          <p:attrName>ppt_x</p:attrName>
                                        </p:attrNameLst>
                                      </p:cBhvr>
                                      <p:tavLst>
                                        <p:tav tm="0">
                                          <p:val>
                                            <p:strVal val="1+#ppt_w/2"/>
                                          </p:val>
                                        </p:tav>
                                        <p:tav tm="100000">
                                          <p:val>
                                            <p:strVal val="#ppt_x"/>
                                          </p:val>
                                        </p:tav>
                                      </p:tavLst>
                                    </p:anim>
                                    <p:anim calcmode="lin" valueType="num">
                                      <p:cBhvr additive="base">
                                        <p:cTn id="54" dur="500" fill="hold"/>
                                        <p:tgtEl>
                                          <p:spTgt spid="56"/>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 calcmode="lin" valueType="num">
                                      <p:cBhvr additive="base">
                                        <p:cTn id="57" dur="500" fill="hold"/>
                                        <p:tgtEl>
                                          <p:spTgt spid="57"/>
                                        </p:tgtEl>
                                        <p:attrNameLst>
                                          <p:attrName>ppt_x</p:attrName>
                                        </p:attrNameLst>
                                      </p:cBhvr>
                                      <p:tavLst>
                                        <p:tav tm="0">
                                          <p:val>
                                            <p:strVal val="1+#ppt_w/2"/>
                                          </p:val>
                                        </p:tav>
                                        <p:tav tm="100000">
                                          <p:val>
                                            <p:strVal val="#ppt_x"/>
                                          </p:val>
                                        </p:tav>
                                      </p:tavLst>
                                    </p:anim>
                                    <p:anim calcmode="lin" valueType="num">
                                      <p:cBhvr additive="base">
                                        <p:cTn id="58" dur="500" fill="hold"/>
                                        <p:tgtEl>
                                          <p:spTgt spid="57"/>
                                        </p:tgtEl>
                                        <p:attrNameLst>
                                          <p:attrName>ppt_y</p:attrName>
                                        </p:attrNameLst>
                                      </p:cBhvr>
                                      <p:tavLst>
                                        <p:tav tm="0">
                                          <p:val>
                                            <p:strVal val="#ppt_y"/>
                                          </p:val>
                                        </p:tav>
                                        <p:tav tm="100000">
                                          <p:val>
                                            <p:strVal val="#ppt_y"/>
                                          </p:val>
                                        </p:tav>
                                      </p:tavLst>
                                    </p:anim>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left)">
                                      <p:cBhvr>
                                        <p:cTn id="62" dur="500"/>
                                        <p:tgtEl>
                                          <p:spTgt spid="28"/>
                                        </p:tgtEl>
                                      </p:cBhvr>
                                    </p:animEffect>
                                  </p:childTnLst>
                                </p:cTn>
                              </p:par>
                            </p:childTnLst>
                          </p:cTn>
                        </p:par>
                        <p:par>
                          <p:cTn id="63" fill="hold">
                            <p:stCondLst>
                              <p:cond delay="1000"/>
                            </p:stCondLst>
                            <p:childTnLst>
                              <p:par>
                                <p:cTn id="64" presetID="53" presetClass="entr" presetSubtype="16" fill="hold" grpId="0" nodeType="afterEffect">
                                  <p:stCondLst>
                                    <p:cond delay="0"/>
                                  </p:stCondLst>
                                  <p:iterate type="lt">
                                    <p:tmPct val="10000"/>
                                  </p:iterate>
                                  <p:childTnLst>
                                    <p:set>
                                      <p:cBhvr>
                                        <p:cTn id="65" dur="1" fill="hold">
                                          <p:stCondLst>
                                            <p:cond delay="0"/>
                                          </p:stCondLst>
                                        </p:cTn>
                                        <p:tgtEl>
                                          <p:spTgt spid="54"/>
                                        </p:tgtEl>
                                        <p:attrNameLst>
                                          <p:attrName>style.visibility</p:attrName>
                                        </p:attrNameLst>
                                      </p:cBhvr>
                                      <p:to>
                                        <p:strVal val="visible"/>
                                      </p:to>
                                    </p:set>
                                    <p:anim calcmode="lin" valueType="num">
                                      <p:cBhvr>
                                        <p:cTn id="66" dur="250" fill="hold"/>
                                        <p:tgtEl>
                                          <p:spTgt spid="54"/>
                                        </p:tgtEl>
                                        <p:attrNameLst>
                                          <p:attrName>ppt_w</p:attrName>
                                        </p:attrNameLst>
                                      </p:cBhvr>
                                      <p:tavLst>
                                        <p:tav tm="0">
                                          <p:val>
                                            <p:fltVal val="0"/>
                                          </p:val>
                                        </p:tav>
                                        <p:tav tm="100000">
                                          <p:val>
                                            <p:strVal val="#ppt_w"/>
                                          </p:val>
                                        </p:tav>
                                      </p:tavLst>
                                    </p:anim>
                                    <p:anim calcmode="lin" valueType="num">
                                      <p:cBhvr>
                                        <p:cTn id="67" dur="250" fill="hold"/>
                                        <p:tgtEl>
                                          <p:spTgt spid="54"/>
                                        </p:tgtEl>
                                        <p:attrNameLst>
                                          <p:attrName>ppt_h</p:attrName>
                                        </p:attrNameLst>
                                      </p:cBhvr>
                                      <p:tavLst>
                                        <p:tav tm="0">
                                          <p:val>
                                            <p:fltVal val="0"/>
                                          </p:val>
                                        </p:tav>
                                        <p:tav tm="100000">
                                          <p:val>
                                            <p:strVal val="#ppt_h"/>
                                          </p:val>
                                        </p:tav>
                                      </p:tavLst>
                                    </p:anim>
                                    <p:animEffect transition="in" filter="fade">
                                      <p:cBhvr>
                                        <p:cTn id="68" dur="2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28" grpId="0" bldLvl="0" animBg="1"/>
      <p:bldP spid="29" grpId="0" bldLvl="0" animBg="1"/>
      <p:bldP spid="32" grpId="0"/>
      <p:bldP spid="35" grpId="0" bldLvl="0" animBg="1"/>
      <p:bldP spid="36" grpId="0" bldLvl="0" animBg="1"/>
      <p:bldP spid="38" grpId="0"/>
      <p:bldP spid="40" grpId="0" bldLvl="0" animBg="1"/>
      <p:bldP spid="42" grpId="0" bldLvl="0" animBg="1"/>
      <p:bldP spid="54" grpId="0"/>
      <p:bldP spid="56" grpId="0" bldLvl="0" animBg="1"/>
      <p:bldP spid="57"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05" y="1492885"/>
            <a:ext cx="10391140" cy="3415030"/>
          </a:xfrm>
          <a:prstGeom prst="rect">
            <a:avLst/>
          </a:prstGeom>
          <a:noFill/>
        </p:spPr>
        <p:txBody>
          <a:bodyPr wrap="square" rtlCol="0">
            <a:spAutoFit/>
          </a:bodyPr>
          <a:lstStyle/>
          <a:p>
            <a:r>
              <a:rPr lang="zh-CN" altLang="en-US" sz="3600">
                <a:solidFill>
                  <a:srgbClr val="FF0000"/>
                </a:solidFill>
              </a:rPr>
              <a:t>Most of all, it overturns our perception </a:t>
            </a:r>
            <a:r>
              <a:rPr lang="zh-CN" altLang="en-US" sz="3600"/>
              <a:t>that we can only learn and solve problems when we are awake during the day, so many of us despise sleep and even take pride in sleeping less.  In fact, sleep reduction is the most unscientific use of time, a lot of difficult problems are solved in sleep.</a:t>
            </a:r>
            <a:endParaRPr lang="zh-CN" altLang="en-US"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path" presetSubtype="0" accel="50000" decel="50000" fill="hold" grpId="0" nodeType="withEffect">
                                  <p:stCondLst>
                                    <p:cond delay="0"/>
                                  </p:stCondLst>
                                  <p:childTnLst>
                                    <p:animMotion origin="layout" path="M 0 0 C 0.001 0.034 0.011 0.065 0.028 0.085 C 0.028 0.086 0.055 0.113 0.055 0.112 C 0.07 0.127 0.079 0.148 0.079 0.17 C 0.079 0.214 0.044 0.249 0 0.25 C -0.044 0.249 -0.079 0.214 -0.079 0.17 C -0.079 0.148 -0.07 0.127 -0.055 0.112 C -0.055 0.113 -0.028 0.086 -0.028 0.085 C -0.011 0.065 -0.001 0.034 0 0 Z" pathEditMode="relative" ptsTypes="">
                                      <p:cBhvr>
                                        <p:cTn id="6"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407160" y="687070"/>
            <a:ext cx="5115560" cy="521970"/>
          </a:xfrm>
        </p:spPr>
        <p:txBody>
          <a:bodyPr/>
          <a:lstStyle/>
          <a:p>
            <a:pPr>
              <a:lnSpc>
                <a:spcPct val="120000"/>
              </a:lnSpc>
            </a:pPr>
            <a:r>
              <a:rPr lang="en-US" altLang="zh-CN" dirty="0"/>
              <a:t>Forein report theory support</a:t>
            </a:r>
            <a:endParaRPr lang="en-US" altLang="zh-CN" dirty="0"/>
          </a:p>
        </p:txBody>
      </p:sp>
      <p:grpSp>
        <p:nvGrpSpPr>
          <p:cNvPr id="11" name="组合 10"/>
          <p:cNvGrpSpPr/>
          <p:nvPr/>
        </p:nvGrpSpPr>
        <p:grpSpPr>
          <a:xfrm>
            <a:off x="130810" y="1829435"/>
            <a:ext cx="5821045" cy="4487359"/>
            <a:chOff x="1311246" y="1802903"/>
            <a:chExt cx="3442028" cy="4331114"/>
          </a:xfrm>
        </p:grpSpPr>
        <p:sp>
          <p:nvSpPr>
            <p:cNvPr id="31" name="Rectangle 24"/>
            <p:cNvSpPr/>
            <p:nvPr/>
          </p:nvSpPr>
          <p:spPr bwMode="auto">
            <a:xfrm>
              <a:off x="1474030" y="1802903"/>
              <a:ext cx="3279244" cy="4310749"/>
            </a:xfrm>
            <a:prstGeom prst="rect">
              <a:avLst/>
            </a:prstGeom>
            <a:solidFill>
              <a:schemeClr val="bg1"/>
            </a:solidFill>
            <a:ln>
              <a:noFill/>
            </a:ln>
            <a:effectLst>
              <a:innerShdw blurRad="76200">
                <a:prstClr val="black"/>
              </a:innerShdw>
            </a:effectLst>
          </p:spPr>
          <p:txBody>
            <a:bodyPr/>
            <a:lstStyle/>
            <a:p>
              <a:pPr>
                <a:lnSpc>
                  <a:spcPct val="120000"/>
                </a:lnSpc>
              </a:pPr>
              <a:endParaRPr lang="zh-CN" altLang="zh-CN"/>
            </a:p>
          </p:txBody>
        </p:sp>
        <p:sp>
          <p:nvSpPr>
            <p:cNvPr id="32" name="Freeform 25"/>
            <p:cNvSpPr/>
            <p:nvPr/>
          </p:nvSpPr>
          <p:spPr bwMode="auto">
            <a:xfrm>
              <a:off x="1474030" y="1802903"/>
              <a:ext cx="1139938" cy="1334560"/>
            </a:xfrm>
            <a:custGeom>
              <a:avLst/>
              <a:gdLst>
                <a:gd name="T0" fmla="*/ 64 w 64"/>
                <a:gd name="T1" fmla="*/ 21 h 75"/>
                <a:gd name="T2" fmla="*/ 59 w 64"/>
                <a:gd name="T3" fmla="*/ 0 h 75"/>
                <a:gd name="T4" fmla="*/ 0 w 64"/>
                <a:gd name="T5" fmla="*/ 0 h 75"/>
                <a:gd name="T6" fmla="*/ 0 w 64"/>
                <a:gd name="T7" fmla="*/ 74 h 75"/>
                <a:gd name="T8" fmla="*/ 10 w 64"/>
                <a:gd name="T9" fmla="*/ 75 h 75"/>
                <a:gd name="T10" fmla="*/ 64 w 64"/>
                <a:gd name="T11" fmla="*/ 21 h 75"/>
              </a:gdLst>
              <a:ahLst/>
              <a:cxnLst>
                <a:cxn ang="0">
                  <a:pos x="T0" y="T1"/>
                </a:cxn>
                <a:cxn ang="0">
                  <a:pos x="T2" y="T3"/>
                </a:cxn>
                <a:cxn ang="0">
                  <a:pos x="T4" y="T5"/>
                </a:cxn>
                <a:cxn ang="0">
                  <a:pos x="T6" y="T7"/>
                </a:cxn>
                <a:cxn ang="0">
                  <a:pos x="T8" y="T9"/>
                </a:cxn>
                <a:cxn ang="0">
                  <a:pos x="T10" y="T11"/>
                </a:cxn>
              </a:cxnLst>
              <a:rect l="0" t="0" r="r" b="b"/>
              <a:pathLst>
                <a:path w="64" h="75">
                  <a:moveTo>
                    <a:pt x="64" y="21"/>
                  </a:moveTo>
                  <a:cubicBezTo>
                    <a:pt x="64" y="14"/>
                    <a:pt x="62" y="7"/>
                    <a:pt x="59" y="0"/>
                  </a:cubicBezTo>
                  <a:cubicBezTo>
                    <a:pt x="0" y="0"/>
                    <a:pt x="0" y="0"/>
                    <a:pt x="0" y="0"/>
                  </a:cubicBezTo>
                  <a:cubicBezTo>
                    <a:pt x="0" y="74"/>
                    <a:pt x="0" y="74"/>
                    <a:pt x="0" y="74"/>
                  </a:cubicBezTo>
                  <a:cubicBezTo>
                    <a:pt x="3" y="75"/>
                    <a:pt x="7" y="75"/>
                    <a:pt x="10" y="75"/>
                  </a:cubicBezTo>
                  <a:cubicBezTo>
                    <a:pt x="40" y="75"/>
                    <a:pt x="64" y="51"/>
                    <a:pt x="64" y="21"/>
                  </a:cubicBezTo>
                  <a:close/>
                </a:path>
              </a:pathLst>
            </a:custGeom>
            <a:solidFill>
              <a:srgbClr val="244C89"/>
            </a:solidFill>
            <a:ln>
              <a:noFill/>
            </a:ln>
            <a:effectLst>
              <a:outerShdw blurRad="38100" dist="38100" dir="2700000" algn="tl" rotWithShape="0">
                <a:prstClr val="black">
                  <a:alpha val="43000"/>
                </a:prstClr>
              </a:outerShdw>
            </a:effectLst>
          </p:spPr>
          <p:txBody>
            <a:bodyPr/>
            <a:lstStyle/>
            <a:p>
              <a:pPr fontAlgn="auto">
                <a:lnSpc>
                  <a:spcPct val="120000"/>
                </a:lnSpc>
                <a:defRPr/>
              </a:pPr>
              <a:endParaRPr lang="en-US">
                <a:latin typeface="+mn-lt"/>
                <a:cs typeface="+mn-cs"/>
              </a:endParaRPr>
            </a:p>
          </p:txBody>
        </p:sp>
        <p:sp>
          <p:nvSpPr>
            <p:cNvPr id="33" name="TextBox 18"/>
            <p:cNvSpPr txBox="1"/>
            <p:nvPr/>
          </p:nvSpPr>
          <p:spPr>
            <a:xfrm>
              <a:off x="1696039" y="2045551"/>
              <a:ext cx="945313" cy="729339"/>
            </a:xfrm>
            <a:prstGeom prst="rect">
              <a:avLst/>
            </a:prstGeom>
            <a:noFill/>
          </p:spPr>
          <p:txBody>
            <a:bodyPr>
              <a:spAutoFit/>
            </a:bodyPr>
            <a:lstStyle>
              <a:lvl1pPr>
                <a:defRPr>
                  <a:solidFill>
                    <a:schemeClr val="tx1"/>
                  </a:solidFill>
                  <a:latin typeface="Rockwell" panose="02060603020205020403" pitchFamily="18" charset="0"/>
                </a:defRPr>
              </a:lvl1pPr>
              <a:lvl2pPr marL="742950" indent="-285750">
                <a:defRPr>
                  <a:solidFill>
                    <a:schemeClr val="tx1"/>
                  </a:solidFill>
                  <a:latin typeface="Rockwell" panose="02060603020205020403" pitchFamily="18" charset="0"/>
                </a:defRPr>
              </a:lvl2pPr>
              <a:lvl3pPr marL="1143000" indent="-228600">
                <a:defRPr>
                  <a:solidFill>
                    <a:schemeClr val="tx1"/>
                  </a:solidFill>
                  <a:latin typeface="Rockwell" panose="02060603020205020403" pitchFamily="18" charset="0"/>
                </a:defRPr>
              </a:lvl3pPr>
              <a:lvl4pPr marL="1600200" indent="-228600">
                <a:defRPr>
                  <a:solidFill>
                    <a:schemeClr val="tx1"/>
                  </a:solidFill>
                  <a:latin typeface="Rockwell" panose="02060603020205020403" pitchFamily="18" charset="0"/>
                </a:defRPr>
              </a:lvl4pPr>
              <a:lvl5pPr marL="2057400" indent="-228600">
                <a:defRPr>
                  <a:solidFill>
                    <a:schemeClr val="tx1"/>
                  </a:solidFill>
                  <a:latin typeface="Rockwell" panose="02060603020205020403" pitchFamily="18" charset="0"/>
                </a:defRPr>
              </a:lvl5pPr>
              <a:lvl6pPr marL="2514600" indent="-228600" fontAlgn="base">
                <a:spcBef>
                  <a:spcPct val="0"/>
                </a:spcBef>
                <a:spcAft>
                  <a:spcPct val="0"/>
                </a:spcAft>
                <a:defRPr>
                  <a:solidFill>
                    <a:schemeClr val="tx1"/>
                  </a:solidFill>
                  <a:latin typeface="Rockwell" panose="02060603020205020403" pitchFamily="18" charset="0"/>
                </a:defRPr>
              </a:lvl6pPr>
              <a:lvl7pPr marL="2971800" indent="-228600" fontAlgn="base">
                <a:spcBef>
                  <a:spcPct val="0"/>
                </a:spcBef>
                <a:spcAft>
                  <a:spcPct val="0"/>
                </a:spcAft>
                <a:defRPr>
                  <a:solidFill>
                    <a:schemeClr val="tx1"/>
                  </a:solidFill>
                  <a:latin typeface="Rockwell" panose="02060603020205020403" pitchFamily="18" charset="0"/>
                </a:defRPr>
              </a:lvl7pPr>
              <a:lvl8pPr marL="3429000" indent="-228600" fontAlgn="base">
                <a:spcBef>
                  <a:spcPct val="0"/>
                </a:spcBef>
                <a:spcAft>
                  <a:spcPct val="0"/>
                </a:spcAft>
                <a:defRPr>
                  <a:solidFill>
                    <a:schemeClr val="tx1"/>
                  </a:solidFill>
                  <a:latin typeface="Rockwell" panose="02060603020205020403" pitchFamily="18" charset="0"/>
                </a:defRPr>
              </a:lvl8pPr>
              <a:lvl9pPr marL="3886200" indent="-228600" fontAlgn="base">
                <a:spcBef>
                  <a:spcPct val="0"/>
                </a:spcBef>
                <a:spcAft>
                  <a:spcPct val="0"/>
                </a:spcAft>
                <a:defRPr>
                  <a:solidFill>
                    <a:schemeClr val="tx1"/>
                  </a:solidFill>
                  <a:latin typeface="Rockwell" panose="02060603020205020403" pitchFamily="18" charset="0"/>
                </a:defRPr>
              </a:lvl9pPr>
            </a:lstStyle>
            <a:p>
              <a:pPr>
                <a:lnSpc>
                  <a:spcPct val="120000"/>
                </a:lnSpc>
              </a:pPr>
              <a:r>
                <a:rPr lang="en-US" altLang="zh-CN" sz="3600" dirty="0">
                  <a:solidFill>
                    <a:schemeClr val="bg1"/>
                  </a:solidFill>
                  <a:latin typeface="思源黑体" pitchFamily="34" charset="-122"/>
                  <a:ea typeface="思源黑体" pitchFamily="34" charset="-122"/>
                </a:rPr>
                <a:t>01</a:t>
              </a:r>
              <a:endParaRPr lang="en-US" altLang="zh-CN" sz="3600" dirty="0">
                <a:solidFill>
                  <a:schemeClr val="bg1"/>
                </a:solidFill>
                <a:latin typeface="思源黑体" pitchFamily="34" charset="-122"/>
                <a:ea typeface="思源黑体" pitchFamily="34" charset="-122"/>
              </a:endParaRPr>
            </a:p>
          </p:txBody>
        </p:sp>
        <p:sp>
          <p:nvSpPr>
            <p:cNvPr id="34" name="文本框 33"/>
            <p:cNvSpPr txBox="1"/>
            <p:nvPr/>
          </p:nvSpPr>
          <p:spPr>
            <a:xfrm>
              <a:off x="1620624" y="3480203"/>
              <a:ext cx="2668593" cy="2653814"/>
            </a:xfrm>
            <a:prstGeom prst="rect">
              <a:avLst/>
            </a:prstGeom>
            <a:noFill/>
          </p:spPr>
          <p:txBody>
            <a:bodyPr wrap="square" rtlCol="0">
              <a:spAutoFit/>
            </a:bodyPr>
            <a:lstStyle/>
            <a:p>
              <a:pPr>
                <a:lnSpc>
                  <a:spcPct val="120000"/>
                </a:lnSpc>
              </a:pPr>
              <a:r>
                <a:rPr lang="en-US" altLang="zh-CN" sz="2400" b="1" dirty="0">
                  <a:solidFill>
                    <a:schemeClr val="tx1">
                      <a:lumMod val="65000"/>
                      <a:lumOff val="35000"/>
                    </a:schemeClr>
                  </a:solidFill>
                  <a:latin typeface="思源黑体" pitchFamily="34" charset="-122"/>
                  <a:ea typeface="思源黑体" pitchFamily="34" charset="-122"/>
                  <a:cs typeface="Times New Roman" panose="02020603050405020304" pitchFamily="18" charset="0"/>
                </a:rPr>
                <a:t>We know the structure of the chemical formula, the benzene ring, from the German chemist Friedrich August Kekule, who discovered it in a dream.</a:t>
              </a:r>
              <a:endParaRPr lang="en-US" altLang="zh-CN" sz="2400" b="1" dirty="0">
                <a:solidFill>
                  <a:schemeClr val="tx1">
                    <a:lumMod val="65000"/>
                    <a:lumOff val="35000"/>
                  </a:schemeClr>
                </a:solidFill>
                <a:latin typeface="思源黑体" pitchFamily="34" charset="-122"/>
                <a:ea typeface="思源黑体" pitchFamily="34" charset="-122"/>
                <a:cs typeface="Times New Roman" panose="02020603050405020304" pitchFamily="18" charset="0"/>
              </a:endParaRPr>
            </a:p>
          </p:txBody>
        </p:sp>
        <p:sp>
          <p:nvSpPr>
            <p:cNvPr id="7" name="矩形 6"/>
            <p:cNvSpPr/>
            <p:nvPr/>
          </p:nvSpPr>
          <p:spPr>
            <a:xfrm>
              <a:off x="1311246" y="2959876"/>
              <a:ext cx="2590314" cy="586536"/>
            </a:xfrm>
            <a:prstGeom prst="rect">
              <a:avLst/>
            </a:prstGeom>
          </p:spPr>
          <p:txBody>
            <a:bodyPr wrap="square">
              <a:spAutoFit/>
            </a:bodyPr>
            <a:lstStyle/>
            <a:p>
              <a:pPr algn="ctr">
                <a:lnSpc>
                  <a:spcPct val="120000"/>
                </a:lnSpc>
              </a:pPr>
              <a:r>
                <a:rPr lang="en-US" altLang="zh-CN" sz="2000" b="1" dirty="0">
                  <a:solidFill>
                    <a:srgbClr val="244C89"/>
                  </a:solidFill>
                  <a:latin typeface="思源黑体" pitchFamily="34" charset="-122"/>
                  <a:ea typeface="思源黑体" pitchFamily="34" charset="-122"/>
                </a:rPr>
                <a:t> </a:t>
              </a:r>
              <a:r>
                <a:rPr lang="en-US" altLang="zh-CN" sz="2800" b="1" dirty="0">
                  <a:solidFill>
                    <a:srgbClr val="244C89"/>
                  </a:solidFill>
                  <a:latin typeface="思源黑体" pitchFamily="34" charset="-122"/>
                  <a:ea typeface="思源黑体" pitchFamily="34" charset="-122"/>
                </a:rPr>
                <a:t>benzene ring</a:t>
              </a:r>
              <a:endParaRPr lang="en-US" altLang="zh-CN" sz="2800" b="1" dirty="0">
                <a:solidFill>
                  <a:srgbClr val="244C89"/>
                </a:solidFill>
                <a:latin typeface="思源黑体" pitchFamily="34" charset="-122"/>
                <a:ea typeface="思源黑体" pitchFamily="34" charset="-122"/>
              </a:endParaRPr>
            </a:p>
          </p:txBody>
        </p:sp>
        <p:cxnSp>
          <p:nvCxnSpPr>
            <p:cNvPr id="9" name="直接连接符 8"/>
            <p:cNvCxnSpPr/>
            <p:nvPr/>
          </p:nvCxnSpPr>
          <p:spPr>
            <a:xfrm>
              <a:off x="2312863" y="3546845"/>
              <a:ext cx="586432" cy="0"/>
            </a:xfrm>
            <a:prstGeom prst="line">
              <a:avLst/>
            </a:prstGeom>
            <a:ln w="38100">
              <a:solidFill>
                <a:srgbClr val="244C89"/>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5763176" y="1829435"/>
            <a:ext cx="5761439" cy="4450715"/>
            <a:chOff x="4612302" y="1802903"/>
            <a:chExt cx="3035180" cy="4310749"/>
          </a:xfrm>
        </p:grpSpPr>
        <p:sp>
          <p:nvSpPr>
            <p:cNvPr id="45" name="Rectangle 24"/>
            <p:cNvSpPr/>
            <p:nvPr/>
          </p:nvSpPr>
          <p:spPr bwMode="auto">
            <a:xfrm>
              <a:off x="4711700" y="1802903"/>
              <a:ext cx="2935782" cy="4310749"/>
            </a:xfrm>
            <a:prstGeom prst="rect">
              <a:avLst/>
            </a:prstGeom>
            <a:solidFill>
              <a:schemeClr val="bg1"/>
            </a:solidFill>
            <a:ln>
              <a:noFill/>
            </a:ln>
            <a:effectLst>
              <a:innerShdw blurRad="76200">
                <a:prstClr val="black"/>
              </a:innerShdw>
            </a:effectLst>
          </p:spPr>
          <p:txBody>
            <a:bodyPr/>
            <a:lstStyle/>
            <a:p>
              <a:pPr>
                <a:lnSpc>
                  <a:spcPct val="120000"/>
                </a:lnSpc>
              </a:pPr>
              <a:endParaRPr lang="zh-CN" altLang="zh-CN"/>
            </a:p>
          </p:txBody>
        </p:sp>
        <p:sp>
          <p:nvSpPr>
            <p:cNvPr id="54" name="Freeform 25"/>
            <p:cNvSpPr/>
            <p:nvPr/>
          </p:nvSpPr>
          <p:spPr bwMode="auto">
            <a:xfrm>
              <a:off x="4711700" y="1802903"/>
              <a:ext cx="1139938" cy="1334560"/>
            </a:xfrm>
            <a:custGeom>
              <a:avLst/>
              <a:gdLst>
                <a:gd name="T0" fmla="*/ 64 w 64"/>
                <a:gd name="T1" fmla="*/ 21 h 75"/>
                <a:gd name="T2" fmla="*/ 59 w 64"/>
                <a:gd name="T3" fmla="*/ 0 h 75"/>
                <a:gd name="T4" fmla="*/ 0 w 64"/>
                <a:gd name="T5" fmla="*/ 0 h 75"/>
                <a:gd name="T6" fmla="*/ 0 w 64"/>
                <a:gd name="T7" fmla="*/ 74 h 75"/>
                <a:gd name="T8" fmla="*/ 10 w 64"/>
                <a:gd name="T9" fmla="*/ 75 h 75"/>
                <a:gd name="T10" fmla="*/ 64 w 64"/>
                <a:gd name="T11" fmla="*/ 21 h 75"/>
              </a:gdLst>
              <a:ahLst/>
              <a:cxnLst>
                <a:cxn ang="0">
                  <a:pos x="T0" y="T1"/>
                </a:cxn>
                <a:cxn ang="0">
                  <a:pos x="T2" y="T3"/>
                </a:cxn>
                <a:cxn ang="0">
                  <a:pos x="T4" y="T5"/>
                </a:cxn>
                <a:cxn ang="0">
                  <a:pos x="T6" y="T7"/>
                </a:cxn>
                <a:cxn ang="0">
                  <a:pos x="T8" y="T9"/>
                </a:cxn>
                <a:cxn ang="0">
                  <a:pos x="T10" y="T11"/>
                </a:cxn>
              </a:cxnLst>
              <a:rect l="0" t="0" r="r" b="b"/>
              <a:pathLst>
                <a:path w="64" h="75">
                  <a:moveTo>
                    <a:pt x="64" y="21"/>
                  </a:moveTo>
                  <a:cubicBezTo>
                    <a:pt x="64" y="14"/>
                    <a:pt x="62" y="7"/>
                    <a:pt x="59" y="0"/>
                  </a:cubicBezTo>
                  <a:cubicBezTo>
                    <a:pt x="0" y="0"/>
                    <a:pt x="0" y="0"/>
                    <a:pt x="0" y="0"/>
                  </a:cubicBezTo>
                  <a:cubicBezTo>
                    <a:pt x="0" y="74"/>
                    <a:pt x="0" y="74"/>
                    <a:pt x="0" y="74"/>
                  </a:cubicBezTo>
                  <a:cubicBezTo>
                    <a:pt x="3" y="75"/>
                    <a:pt x="7" y="75"/>
                    <a:pt x="10" y="75"/>
                  </a:cubicBezTo>
                  <a:cubicBezTo>
                    <a:pt x="40" y="75"/>
                    <a:pt x="64" y="51"/>
                    <a:pt x="64" y="21"/>
                  </a:cubicBezTo>
                  <a:close/>
                </a:path>
              </a:pathLst>
            </a:custGeom>
            <a:solidFill>
              <a:srgbClr val="244C89"/>
            </a:solidFill>
            <a:ln>
              <a:noFill/>
            </a:ln>
            <a:effectLst>
              <a:outerShdw blurRad="38100" dist="38100" dir="2700000" algn="tl" rotWithShape="0">
                <a:prstClr val="black">
                  <a:alpha val="43000"/>
                </a:prstClr>
              </a:outerShdw>
            </a:effectLst>
          </p:spPr>
          <p:txBody>
            <a:bodyPr/>
            <a:lstStyle/>
            <a:p>
              <a:pPr fontAlgn="auto">
                <a:lnSpc>
                  <a:spcPct val="120000"/>
                </a:lnSpc>
                <a:defRPr/>
              </a:pPr>
              <a:endParaRPr lang="en-US">
                <a:latin typeface="+mn-lt"/>
                <a:cs typeface="+mn-cs"/>
              </a:endParaRPr>
            </a:p>
          </p:txBody>
        </p:sp>
        <p:sp>
          <p:nvSpPr>
            <p:cNvPr id="55" name="TextBox 18"/>
            <p:cNvSpPr txBox="1"/>
            <p:nvPr/>
          </p:nvSpPr>
          <p:spPr>
            <a:xfrm>
              <a:off x="4933709" y="2045551"/>
              <a:ext cx="945313" cy="731886"/>
            </a:xfrm>
            <a:prstGeom prst="rect">
              <a:avLst/>
            </a:prstGeom>
            <a:noFill/>
          </p:spPr>
          <p:txBody>
            <a:bodyPr>
              <a:spAutoFit/>
            </a:bodyPr>
            <a:lstStyle>
              <a:lvl1pPr>
                <a:defRPr>
                  <a:solidFill>
                    <a:schemeClr val="tx1"/>
                  </a:solidFill>
                  <a:latin typeface="Rockwell" panose="02060603020205020403" pitchFamily="18" charset="0"/>
                </a:defRPr>
              </a:lvl1pPr>
              <a:lvl2pPr marL="742950" indent="-285750">
                <a:defRPr>
                  <a:solidFill>
                    <a:schemeClr val="tx1"/>
                  </a:solidFill>
                  <a:latin typeface="Rockwell" panose="02060603020205020403" pitchFamily="18" charset="0"/>
                </a:defRPr>
              </a:lvl2pPr>
              <a:lvl3pPr marL="1143000" indent="-228600">
                <a:defRPr>
                  <a:solidFill>
                    <a:schemeClr val="tx1"/>
                  </a:solidFill>
                  <a:latin typeface="Rockwell" panose="02060603020205020403" pitchFamily="18" charset="0"/>
                </a:defRPr>
              </a:lvl3pPr>
              <a:lvl4pPr marL="1600200" indent="-228600">
                <a:defRPr>
                  <a:solidFill>
                    <a:schemeClr val="tx1"/>
                  </a:solidFill>
                  <a:latin typeface="Rockwell" panose="02060603020205020403" pitchFamily="18" charset="0"/>
                </a:defRPr>
              </a:lvl4pPr>
              <a:lvl5pPr marL="2057400" indent="-228600">
                <a:defRPr>
                  <a:solidFill>
                    <a:schemeClr val="tx1"/>
                  </a:solidFill>
                  <a:latin typeface="Rockwell" panose="02060603020205020403" pitchFamily="18" charset="0"/>
                </a:defRPr>
              </a:lvl5pPr>
              <a:lvl6pPr marL="2514600" indent="-228600" fontAlgn="base">
                <a:spcBef>
                  <a:spcPct val="0"/>
                </a:spcBef>
                <a:spcAft>
                  <a:spcPct val="0"/>
                </a:spcAft>
                <a:defRPr>
                  <a:solidFill>
                    <a:schemeClr val="tx1"/>
                  </a:solidFill>
                  <a:latin typeface="Rockwell" panose="02060603020205020403" pitchFamily="18" charset="0"/>
                </a:defRPr>
              </a:lvl6pPr>
              <a:lvl7pPr marL="2971800" indent="-228600" fontAlgn="base">
                <a:spcBef>
                  <a:spcPct val="0"/>
                </a:spcBef>
                <a:spcAft>
                  <a:spcPct val="0"/>
                </a:spcAft>
                <a:defRPr>
                  <a:solidFill>
                    <a:schemeClr val="tx1"/>
                  </a:solidFill>
                  <a:latin typeface="Rockwell" panose="02060603020205020403" pitchFamily="18" charset="0"/>
                </a:defRPr>
              </a:lvl7pPr>
              <a:lvl8pPr marL="3429000" indent="-228600" fontAlgn="base">
                <a:spcBef>
                  <a:spcPct val="0"/>
                </a:spcBef>
                <a:spcAft>
                  <a:spcPct val="0"/>
                </a:spcAft>
                <a:defRPr>
                  <a:solidFill>
                    <a:schemeClr val="tx1"/>
                  </a:solidFill>
                  <a:latin typeface="Rockwell" panose="02060603020205020403" pitchFamily="18" charset="0"/>
                </a:defRPr>
              </a:lvl8pPr>
              <a:lvl9pPr marL="3886200" indent="-228600" fontAlgn="base">
                <a:spcBef>
                  <a:spcPct val="0"/>
                </a:spcBef>
                <a:spcAft>
                  <a:spcPct val="0"/>
                </a:spcAft>
                <a:defRPr>
                  <a:solidFill>
                    <a:schemeClr val="tx1"/>
                  </a:solidFill>
                  <a:latin typeface="Rockwell" panose="02060603020205020403" pitchFamily="18" charset="0"/>
                </a:defRPr>
              </a:lvl9pPr>
            </a:lstStyle>
            <a:p>
              <a:pPr>
                <a:lnSpc>
                  <a:spcPct val="120000"/>
                </a:lnSpc>
              </a:pPr>
              <a:r>
                <a:rPr lang="en-US" altLang="zh-CN" sz="3600" dirty="0">
                  <a:solidFill>
                    <a:schemeClr val="bg1"/>
                  </a:solidFill>
                  <a:latin typeface="思源黑体" pitchFamily="34" charset="-122"/>
                  <a:ea typeface="思源黑体" pitchFamily="34" charset="-122"/>
                </a:rPr>
                <a:t>02</a:t>
              </a:r>
              <a:endParaRPr lang="en-US" altLang="zh-CN" sz="3600" dirty="0">
                <a:solidFill>
                  <a:schemeClr val="bg1"/>
                </a:solidFill>
                <a:latin typeface="思源黑体" pitchFamily="34" charset="-122"/>
                <a:ea typeface="思源黑体" pitchFamily="34" charset="-122"/>
              </a:endParaRPr>
            </a:p>
          </p:txBody>
        </p:sp>
        <p:sp>
          <p:nvSpPr>
            <p:cNvPr id="56" name="文本框 55"/>
            <p:cNvSpPr txBox="1"/>
            <p:nvPr/>
          </p:nvSpPr>
          <p:spPr>
            <a:xfrm>
              <a:off x="4845148" y="3599863"/>
              <a:ext cx="2668885" cy="2233791"/>
            </a:xfrm>
            <a:prstGeom prst="rect">
              <a:avLst/>
            </a:prstGeom>
            <a:noFill/>
          </p:spPr>
          <p:txBody>
            <a:bodyPr wrap="square" rtlCol="0">
              <a:spAutoFit/>
            </a:bodyPr>
            <a:lstStyle/>
            <a:p>
              <a:pPr>
                <a:lnSpc>
                  <a:spcPct val="120000"/>
                </a:lnSpc>
              </a:pPr>
              <a:r>
                <a:rPr lang="en-US" altLang="zh-CN" sz="2400" b="1" dirty="0">
                  <a:solidFill>
                    <a:schemeClr val="tx1">
                      <a:lumMod val="65000"/>
                      <a:lumOff val="35000"/>
                    </a:schemeClr>
                  </a:solidFill>
                  <a:latin typeface="思源黑体" pitchFamily="34" charset="-122"/>
                  <a:ea typeface="思源黑体" pitchFamily="34" charset="-122"/>
                  <a:cs typeface="Times New Roman" panose="02020603050405020304" pitchFamily="18" charset="0"/>
                  <a:sym typeface="+mn-ea"/>
                </a:rPr>
                <a:t> The periodic table from the Russian chemist Mendeleev, who discovered it while he was sleeping.</a:t>
              </a:r>
              <a:endParaRPr lang="en-US" altLang="zh-CN" sz="2400" b="1" dirty="0">
                <a:solidFill>
                  <a:schemeClr val="tx1">
                    <a:lumMod val="65000"/>
                    <a:lumOff val="35000"/>
                  </a:schemeClr>
                </a:solidFill>
                <a:latin typeface="思源黑体" pitchFamily="34" charset="-122"/>
                <a:ea typeface="思源黑体" pitchFamily="34" charset="-122"/>
                <a:cs typeface="Times New Roman" panose="02020603050405020304" pitchFamily="18" charset="0"/>
              </a:endParaRPr>
            </a:p>
            <a:p>
              <a:pPr>
                <a:lnSpc>
                  <a:spcPct val="120000"/>
                </a:lnSpc>
              </a:pPr>
              <a:endParaRPr lang="en-US" altLang="zh-CN" sz="2400" dirty="0">
                <a:solidFill>
                  <a:schemeClr val="tx1">
                    <a:lumMod val="65000"/>
                    <a:lumOff val="35000"/>
                  </a:schemeClr>
                </a:solidFill>
                <a:latin typeface="思源黑体" pitchFamily="34" charset="-122"/>
                <a:ea typeface="思源黑体" pitchFamily="34" charset="-122"/>
                <a:cs typeface="Times New Roman" panose="02020603050405020304" pitchFamily="18" charset="0"/>
              </a:endParaRPr>
            </a:p>
          </p:txBody>
        </p:sp>
        <p:sp>
          <p:nvSpPr>
            <p:cNvPr id="58" name="矩形 57"/>
            <p:cNvSpPr/>
            <p:nvPr/>
          </p:nvSpPr>
          <p:spPr>
            <a:xfrm>
              <a:off x="4612302" y="2963800"/>
              <a:ext cx="1931528" cy="588584"/>
            </a:xfrm>
            <a:prstGeom prst="rect">
              <a:avLst/>
            </a:prstGeom>
          </p:spPr>
          <p:txBody>
            <a:bodyPr wrap="square">
              <a:spAutoFit/>
            </a:bodyPr>
            <a:lstStyle/>
            <a:p>
              <a:pPr algn="ctr">
                <a:lnSpc>
                  <a:spcPct val="120000"/>
                </a:lnSpc>
              </a:pPr>
              <a:r>
                <a:rPr lang="en-US" altLang="zh-CN" sz="2800" b="1" dirty="0">
                  <a:solidFill>
                    <a:srgbClr val="244C89"/>
                  </a:solidFill>
                  <a:latin typeface="思源黑体" pitchFamily="34" charset="-122"/>
                  <a:ea typeface="思源黑体" pitchFamily="34" charset="-122"/>
                </a:rPr>
                <a:t> periodic table</a:t>
              </a:r>
              <a:endParaRPr lang="en-US" altLang="zh-CN" sz="2800" b="1" dirty="0">
                <a:solidFill>
                  <a:srgbClr val="244C89"/>
                </a:solidFill>
                <a:latin typeface="思源黑体" pitchFamily="34" charset="-122"/>
                <a:ea typeface="思源黑体" pitchFamily="34" charset="-122"/>
              </a:endParaRPr>
            </a:p>
          </p:txBody>
        </p:sp>
        <p:cxnSp>
          <p:nvCxnSpPr>
            <p:cNvPr id="59" name="直接连接符 58"/>
            <p:cNvCxnSpPr/>
            <p:nvPr/>
          </p:nvCxnSpPr>
          <p:spPr>
            <a:xfrm>
              <a:off x="5517655" y="3552114"/>
              <a:ext cx="586432" cy="0"/>
            </a:xfrm>
            <a:prstGeom prst="line">
              <a:avLst/>
            </a:prstGeom>
            <a:ln w="38100">
              <a:solidFill>
                <a:srgbClr val="244C89"/>
              </a:solidFill>
            </a:ln>
          </p:spPr>
          <p:style>
            <a:lnRef idx="1">
              <a:schemeClr val="accent1"/>
            </a:lnRef>
            <a:fillRef idx="0">
              <a:schemeClr val="accent1"/>
            </a:fillRef>
            <a:effectRef idx="0">
              <a:schemeClr val="accent1"/>
            </a:effectRef>
            <a:fontRef idx="minor">
              <a:schemeClr val="tx1"/>
            </a:fontRef>
          </p:style>
        </p:cxnSp>
      </p:grpSp>
      <p:pic>
        <p:nvPicPr>
          <p:cNvPr id="4" name="图片 4" descr="点击查看图片来源"/>
          <p:cNvPicPr>
            <a:picLocks noChangeAspect="1"/>
          </p:cNvPicPr>
          <p:nvPr/>
        </p:nvPicPr>
        <p:blipFill>
          <a:blip r:embed="rId1"/>
          <a:stretch>
            <a:fillRect/>
          </a:stretch>
        </p:blipFill>
        <p:spPr>
          <a:xfrm>
            <a:off x="4017010" y="1887855"/>
            <a:ext cx="1638935" cy="1381760"/>
          </a:xfrm>
          <a:prstGeom prst="rect">
            <a:avLst/>
          </a:prstGeom>
          <a:noFill/>
          <a:ln w="9525">
            <a:noFill/>
          </a:ln>
        </p:spPr>
      </p:pic>
      <p:pic>
        <p:nvPicPr>
          <p:cNvPr id="8" name="图片 8"/>
          <p:cNvPicPr>
            <a:picLocks noChangeAspect="1"/>
          </p:cNvPicPr>
          <p:nvPr/>
        </p:nvPicPr>
        <p:blipFill>
          <a:blip r:embed="rId2"/>
          <a:stretch>
            <a:fillRect/>
          </a:stretch>
        </p:blipFill>
        <p:spPr>
          <a:xfrm>
            <a:off x="9429750" y="1887855"/>
            <a:ext cx="1938020" cy="1371600"/>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6" presetClass="emph" presetSubtype="0" fill="hold" nodeType="withEffect">
                                  <p:stCondLst>
                                    <p:cond delay="0"/>
                                  </p:stCondLst>
                                  <p:childTnLst>
                                    <p:animScale>
                                      <p:cBhvr>
                                        <p:cTn id="10" dur="1500" fill="hold"/>
                                        <p:tgtEl>
                                          <p:spTgt spid="4"/>
                                        </p:tgtEl>
                                      </p:cBhvr>
                                      <p:by x="150000" y="150000"/>
                                    </p:animScale>
                                  </p:childTnLst>
                                </p:cTn>
                              </p:par>
                              <p:par>
                                <p:cTn id="11" presetID="6" presetClass="emph" presetSubtype="0" fill="hold" nodeType="withEffect">
                                  <p:stCondLst>
                                    <p:cond delay="0"/>
                                  </p:stCondLst>
                                  <p:childTnLst>
                                    <p:animScale>
                                      <p:cBhvr>
                                        <p:cTn id="12"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420351" y="2396175"/>
            <a:ext cx="1440160" cy="1440160"/>
            <a:chOff x="4066364" y="1514966"/>
            <a:chExt cx="1757290" cy="1757290"/>
          </a:xfrm>
        </p:grpSpPr>
        <p:sp>
          <p:nvSpPr>
            <p:cNvPr id="85" name="泪滴形 84"/>
            <p:cNvSpPr/>
            <p:nvPr/>
          </p:nvSpPr>
          <p:spPr>
            <a:xfrm flipH="1">
              <a:off x="4066364" y="1514966"/>
              <a:ext cx="1757290" cy="1757290"/>
            </a:xfrm>
            <a:prstGeom prst="teardrop">
              <a:avLst/>
            </a:pr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120000"/>
                </a:lnSpc>
                <a:spcBef>
                  <a:spcPct val="0"/>
                </a:spcBef>
              </a:pPr>
              <a:endParaRPr lang="zh-CN" altLang="en-US" dirty="0">
                <a:solidFill>
                  <a:schemeClr val="tx1">
                    <a:lumMod val="95000"/>
                    <a:lumOff val="5000"/>
                  </a:schemeClr>
                </a:solidFill>
                <a:latin typeface="思源黑体" pitchFamily="34" charset="-122"/>
                <a:ea typeface="思源黑体" pitchFamily="34" charset="-122"/>
              </a:endParaRPr>
            </a:p>
          </p:txBody>
        </p:sp>
        <p:sp>
          <p:nvSpPr>
            <p:cNvPr id="86" name="Oval 6"/>
            <p:cNvSpPr/>
            <p:nvPr/>
          </p:nvSpPr>
          <p:spPr bwMode="auto">
            <a:xfrm>
              <a:off x="4536212" y="1954485"/>
              <a:ext cx="744537" cy="744538"/>
            </a:xfrm>
            <a:prstGeom prst="ellipse">
              <a:avLst/>
            </a:prstGeom>
            <a:solidFill>
              <a:schemeClr val="bg2"/>
            </a:solidFill>
            <a:ln w="14288" cap="flat">
              <a:solidFill>
                <a:srgbClr val="FEFEFE"/>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chemeClr val="tx1">
                    <a:lumMod val="95000"/>
                    <a:lumOff val="5000"/>
                  </a:schemeClr>
                </a:solidFill>
              </a:endParaRPr>
            </a:p>
          </p:txBody>
        </p:sp>
        <p:sp>
          <p:nvSpPr>
            <p:cNvPr id="87" name="文本框 86"/>
            <p:cNvSpPr txBox="1"/>
            <p:nvPr/>
          </p:nvSpPr>
          <p:spPr>
            <a:xfrm>
              <a:off x="4613791" y="2037020"/>
              <a:ext cx="667385" cy="607609"/>
            </a:xfrm>
            <a:prstGeom prst="rect">
              <a:avLst/>
            </a:prstGeom>
            <a:noFill/>
          </p:spPr>
          <p:txBody>
            <a:bodyPr wrap="none" rtlCol="0">
              <a:spAutoFit/>
            </a:bodyPr>
            <a:lstStyle/>
            <a:p>
              <a:pPr>
                <a:lnSpc>
                  <a:spcPct val="120000"/>
                </a:lnSpc>
              </a:pPr>
              <a:r>
                <a:rPr lang="en-US" altLang="zh-CN" sz="2400" dirty="0">
                  <a:solidFill>
                    <a:schemeClr val="tx1">
                      <a:lumMod val="95000"/>
                      <a:lumOff val="5000"/>
                    </a:schemeClr>
                  </a:solidFill>
                  <a:latin typeface="思源黑体" pitchFamily="34" charset="-122"/>
                </a:rPr>
                <a:t>01</a:t>
              </a:r>
              <a:endParaRPr lang="zh-CN" altLang="en-US" sz="2400" dirty="0">
                <a:solidFill>
                  <a:schemeClr val="tx1">
                    <a:lumMod val="95000"/>
                    <a:lumOff val="5000"/>
                  </a:schemeClr>
                </a:solidFill>
                <a:latin typeface="思源黑体" pitchFamily="34" charset="-122"/>
              </a:endParaRPr>
            </a:p>
          </p:txBody>
        </p:sp>
      </p:grpSp>
      <p:grpSp>
        <p:nvGrpSpPr>
          <p:cNvPr id="88" name="组合 87"/>
          <p:cNvGrpSpPr/>
          <p:nvPr/>
        </p:nvGrpSpPr>
        <p:grpSpPr>
          <a:xfrm>
            <a:off x="6096420" y="2396175"/>
            <a:ext cx="1440160" cy="1440160"/>
            <a:chOff x="6027167" y="1514966"/>
            <a:chExt cx="1757290" cy="1757290"/>
          </a:xfrm>
        </p:grpSpPr>
        <p:sp>
          <p:nvSpPr>
            <p:cNvPr id="89" name="泪滴形 88"/>
            <p:cNvSpPr/>
            <p:nvPr/>
          </p:nvSpPr>
          <p:spPr>
            <a:xfrm>
              <a:off x="6027167" y="1514966"/>
              <a:ext cx="1757290" cy="1757290"/>
            </a:xfrm>
            <a:prstGeom prst="teardrop">
              <a:avLst/>
            </a:pr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120000"/>
                </a:lnSpc>
                <a:spcBef>
                  <a:spcPct val="0"/>
                </a:spcBef>
              </a:pPr>
              <a:endParaRPr lang="zh-CN" altLang="en-US" dirty="0">
                <a:solidFill>
                  <a:schemeClr val="tx1">
                    <a:lumMod val="95000"/>
                    <a:lumOff val="5000"/>
                  </a:schemeClr>
                </a:solidFill>
                <a:latin typeface="思源黑体" pitchFamily="34" charset="-122"/>
                <a:ea typeface="思源黑体" pitchFamily="34" charset="-122"/>
              </a:endParaRPr>
            </a:p>
          </p:txBody>
        </p:sp>
        <p:sp>
          <p:nvSpPr>
            <p:cNvPr id="90" name="Oval 6"/>
            <p:cNvSpPr/>
            <p:nvPr/>
          </p:nvSpPr>
          <p:spPr bwMode="auto">
            <a:xfrm>
              <a:off x="6541475" y="1954485"/>
              <a:ext cx="744537" cy="744538"/>
            </a:xfrm>
            <a:prstGeom prst="ellipse">
              <a:avLst/>
            </a:prstGeom>
            <a:solidFill>
              <a:schemeClr val="bg2"/>
            </a:solidFill>
            <a:ln w="14288" cap="flat">
              <a:solidFill>
                <a:srgbClr val="FEFEFE"/>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chemeClr val="tx1">
                    <a:lumMod val="95000"/>
                    <a:lumOff val="5000"/>
                  </a:schemeClr>
                </a:solidFill>
              </a:endParaRPr>
            </a:p>
          </p:txBody>
        </p:sp>
        <p:sp>
          <p:nvSpPr>
            <p:cNvPr id="91" name="文本框 90"/>
            <p:cNvSpPr txBox="1"/>
            <p:nvPr/>
          </p:nvSpPr>
          <p:spPr>
            <a:xfrm>
              <a:off x="6602838" y="2037020"/>
              <a:ext cx="667385" cy="607609"/>
            </a:xfrm>
            <a:prstGeom prst="rect">
              <a:avLst/>
            </a:prstGeom>
            <a:noFill/>
          </p:spPr>
          <p:txBody>
            <a:bodyPr wrap="none" rtlCol="0">
              <a:spAutoFit/>
            </a:bodyPr>
            <a:lstStyle/>
            <a:p>
              <a:pPr>
                <a:lnSpc>
                  <a:spcPct val="120000"/>
                </a:lnSpc>
              </a:pPr>
              <a:r>
                <a:rPr lang="en-US" altLang="zh-CN" sz="2400" dirty="0">
                  <a:solidFill>
                    <a:schemeClr val="tx1">
                      <a:lumMod val="95000"/>
                      <a:lumOff val="5000"/>
                    </a:schemeClr>
                  </a:solidFill>
                  <a:latin typeface="思源黑体" pitchFamily="34" charset="-122"/>
                </a:rPr>
                <a:t>02</a:t>
              </a:r>
              <a:endParaRPr lang="zh-CN" altLang="en-US" sz="2400" dirty="0">
                <a:solidFill>
                  <a:schemeClr val="tx1">
                    <a:lumMod val="95000"/>
                    <a:lumOff val="5000"/>
                  </a:schemeClr>
                </a:solidFill>
                <a:latin typeface="思源黑体" pitchFamily="34" charset="-122"/>
              </a:endParaRPr>
            </a:p>
          </p:txBody>
        </p:sp>
      </p:grpSp>
      <p:grpSp>
        <p:nvGrpSpPr>
          <p:cNvPr id="92" name="组合 91"/>
          <p:cNvGrpSpPr/>
          <p:nvPr/>
        </p:nvGrpSpPr>
        <p:grpSpPr>
          <a:xfrm>
            <a:off x="4420351" y="4070056"/>
            <a:ext cx="1440160" cy="1440160"/>
            <a:chOff x="4066364" y="3439143"/>
            <a:chExt cx="1757290" cy="1757290"/>
          </a:xfrm>
        </p:grpSpPr>
        <p:sp>
          <p:nvSpPr>
            <p:cNvPr id="93" name="泪滴形 92"/>
            <p:cNvSpPr/>
            <p:nvPr/>
          </p:nvSpPr>
          <p:spPr>
            <a:xfrm flipH="1" flipV="1">
              <a:off x="4066364" y="3439143"/>
              <a:ext cx="1757290" cy="1757290"/>
            </a:xfrm>
            <a:prstGeom prst="teardrop">
              <a:avLst/>
            </a:pr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120000"/>
                </a:lnSpc>
                <a:spcBef>
                  <a:spcPct val="0"/>
                </a:spcBef>
              </a:pPr>
              <a:endParaRPr lang="zh-CN" altLang="en-US" dirty="0">
                <a:solidFill>
                  <a:schemeClr val="tx1">
                    <a:lumMod val="95000"/>
                    <a:lumOff val="5000"/>
                  </a:schemeClr>
                </a:solidFill>
                <a:latin typeface="思源黑体" pitchFamily="34" charset="-122"/>
                <a:ea typeface="思源黑体" pitchFamily="34" charset="-122"/>
              </a:endParaRPr>
            </a:p>
          </p:txBody>
        </p:sp>
        <p:sp>
          <p:nvSpPr>
            <p:cNvPr id="94" name="Oval 6"/>
            <p:cNvSpPr/>
            <p:nvPr/>
          </p:nvSpPr>
          <p:spPr bwMode="auto">
            <a:xfrm>
              <a:off x="4536212" y="3927664"/>
              <a:ext cx="744537" cy="744538"/>
            </a:xfrm>
            <a:prstGeom prst="ellipse">
              <a:avLst/>
            </a:prstGeom>
            <a:solidFill>
              <a:schemeClr val="bg2"/>
            </a:solidFill>
            <a:ln w="14288" cap="flat">
              <a:solidFill>
                <a:srgbClr val="FEFEFE"/>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chemeClr val="tx1">
                    <a:lumMod val="95000"/>
                    <a:lumOff val="5000"/>
                  </a:schemeClr>
                </a:solidFill>
              </a:endParaRPr>
            </a:p>
          </p:txBody>
        </p:sp>
        <p:sp>
          <p:nvSpPr>
            <p:cNvPr id="95" name="文本框 94"/>
            <p:cNvSpPr txBox="1"/>
            <p:nvPr/>
          </p:nvSpPr>
          <p:spPr>
            <a:xfrm>
              <a:off x="4600838" y="4010198"/>
              <a:ext cx="667385" cy="607609"/>
            </a:xfrm>
            <a:prstGeom prst="rect">
              <a:avLst/>
            </a:prstGeom>
            <a:noFill/>
          </p:spPr>
          <p:txBody>
            <a:bodyPr wrap="none" rtlCol="0">
              <a:spAutoFit/>
            </a:bodyPr>
            <a:lstStyle/>
            <a:p>
              <a:pPr>
                <a:lnSpc>
                  <a:spcPct val="120000"/>
                </a:lnSpc>
              </a:pPr>
              <a:r>
                <a:rPr lang="en-US" altLang="zh-CN" sz="2400" dirty="0">
                  <a:solidFill>
                    <a:schemeClr val="tx1">
                      <a:lumMod val="95000"/>
                      <a:lumOff val="5000"/>
                    </a:schemeClr>
                  </a:solidFill>
                  <a:latin typeface="思源黑体" pitchFamily="34" charset="-122"/>
                </a:rPr>
                <a:t>03</a:t>
              </a:r>
              <a:endParaRPr lang="zh-CN" altLang="en-US" sz="2400" dirty="0">
                <a:solidFill>
                  <a:schemeClr val="tx1">
                    <a:lumMod val="95000"/>
                    <a:lumOff val="5000"/>
                  </a:schemeClr>
                </a:solidFill>
                <a:latin typeface="思源黑体" pitchFamily="34" charset="-122"/>
              </a:endParaRPr>
            </a:p>
          </p:txBody>
        </p:sp>
      </p:grpSp>
      <p:grpSp>
        <p:nvGrpSpPr>
          <p:cNvPr id="96" name="组合 95"/>
          <p:cNvGrpSpPr/>
          <p:nvPr/>
        </p:nvGrpSpPr>
        <p:grpSpPr>
          <a:xfrm>
            <a:off x="6096420" y="4070056"/>
            <a:ext cx="1440160" cy="1440160"/>
            <a:chOff x="6027167" y="3439143"/>
            <a:chExt cx="1757290" cy="1757290"/>
          </a:xfrm>
        </p:grpSpPr>
        <p:sp>
          <p:nvSpPr>
            <p:cNvPr id="97" name="泪滴形 96"/>
            <p:cNvSpPr/>
            <p:nvPr/>
          </p:nvSpPr>
          <p:spPr>
            <a:xfrm flipV="1">
              <a:off x="6027167" y="3439143"/>
              <a:ext cx="1757290" cy="1757290"/>
            </a:xfrm>
            <a:prstGeom prst="teardrop">
              <a:avLst/>
            </a:pr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120000"/>
                </a:lnSpc>
                <a:spcBef>
                  <a:spcPct val="0"/>
                </a:spcBef>
              </a:pPr>
              <a:endParaRPr lang="zh-CN" altLang="en-US" dirty="0">
                <a:solidFill>
                  <a:schemeClr val="tx1">
                    <a:lumMod val="95000"/>
                    <a:lumOff val="5000"/>
                  </a:schemeClr>
                </a:solidFill>
                <a:latin typeface="思源黑体" pitchFamily="34" charset="-122"/>
                <a:ea typeface="思源黑体" pitchFamily="34" charset="-122"/>
              </a:endParaRPr>
            </a:p>
          </p:txBody>
        </p:sp>
        <p:sp>
          <p:nvSpPr>
            <p:cNvPr id="98" name="Oval 6"/>
            <p:cNvSpPr/>
            <p:nvPr/>
          </p:nvSpPr>
          <p:spPr bwMode="auto">
            <a:xfrm>
              <a:off x="6541475" y="3927664"/>
              <a:ext cx="744537" cy="744538"/>
            </a:xfrm>
            <a:prstGeom prst="ellipse">
              <a:avLst/>
            </a:prstGeom>
            <a:solidFill>
              <a:schemeClr val="bg2"/>
            </a:solidFill>
            <a:ln w="14288" cap="flat">
              <a:solidFill>
                <a:srgbClr val="FEFEFE"/>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chemeClr val="tx1">
                    <a:lumMod val="95000"/>
                    <a:lumOff val="5000"/>
                  </a:schemeClr>
                </a:solidFill>
              </a:endParaRPr>
            </a:p>
          </p:txBody>
        </p:sp>
        <p:sp>
          <p:nvSpPr>
            <p:cNvPr id="99" name="文本框 98"/>
            <p:cNvSpPr txBox="1"/>
            <p:nvPr/>
          </p:nvSpPr>
          <p:spPr>
            <a:xfrm>
              <a:off x="6593735" y="4010198"/>
              <a:ext cx="667385" cy="607609"/>
            </a:xfrm>
            <a:prstGeom prst="rect">
              <a:avLst/>
            </a:prstGeom>
            <a:noFill/>
          </p:spPr>
          <p:txBody>
            <a:bodyPr wrap="none" rtlCol="0">
              <a:spAutoFit/>
            </a:bodyPr>
            <a:lstStyle/>
            <a:p>
              <a:pPr>
                <a:lnSpc>
                  <a:spcPct val="120000"/>
                </a:lnSpc>
              </a:pPr>
              <a:r>
                <a:rPr lang="en-US" altLang="zh-CN" sz="2400" dirty="0">
                  <a:solidFill>
                    <a:schemeClr val="tx1">
                      <a:lumMod val="95000"/>
                      <a:lumOff val="5000"/>
                    </a:schemeClr>
                  </a:solidFill>
                  <a:latin typeface="思源黑体" pitchFamily="34" charset="-122"/>
                </a:rPr>
                <a:t>04</a:t>
              </a:r>
              <a:endParaRPr lang="zh-CN" altLang="en-US" sz="2400" dirty="0">
                <a:solidFill>
                  <a:schemeClr val="tx1">
                    <a:lumMod val="95000"/>
                    <a:lumOff val="5000"/>
                  </a:schemeClr>
                </a:solidFill>
                <a:latin typeface="思源黑体" pitchFamily="34" charset="-122"/>
              </a:endParaRPr>
            </a:p>
          </p:txBody>
        </p:sp>
      </p:grpSp>
      <p:grpSp>
        <p:nvGrpSpPr>
          <p:cNvPr id="100" name="组合 99"/>
          <p:cNvGrpSpPr/>
          <p:nvPr/>
        </p:nvGrpSpPr>
        <p:grpSpPr>
          <a:xfrm>
            <a:off x="829587" y="2500796"/>
            <a:ext cx="3232912" cy="548036"/>
            <a:chOff x="702587" y="1516629"/>
            <a:chExt cx="3212495" cy="548036"/>
          </a:xfrm>
        </p:grpSpPr>
        <p:sp>
          <p:nvSpPr>
            <p:cNvPr id="101" name="TextBox 52"/>
            <p:cNvSpPr txBox="1"/>
            <p:nvPr/>
          </p:nvSpPr>
          <p:spPr>
            <a:xfrm>
              <a:off x="702587" y="1516629"/>
              <a:ext cx="3202272" cy="423545"/>
            </a:xfrm>
            <a:prstGeom prst="rect">
              <a:avLst/>
            </a:prstGeom>
            <a:noFill/>
          </p:spPr>
          <p:txBody>
            <a:bodyPr wrap="square">
              <a:spAutoFit/>
            </a:bodyPr>
            <a:lstStyle/>
            <a:p>
              <a:pPr algn="r">
                <a:lnSpc>
                  <a:spcPct val="120000"/>
                </a:lnSpc>
                <a:buFont typeface="Arial" panose="020B0604020202020204" pitchFamily="34" charset="0"/>
                <a:buNone/>
                <a:defRPr/>
              </a:pPr>
              <a:r>
                <a:rPr lang="en-US" altLang="zh-CN" b="1" dirty="0">
                  <a:solidFill>
                    <a:srgbClr val="313D51"/>
                  </a:solidFill>
                  <a:latin typeface="思源黑体" pitchFamily="34" charset="-122"/>
                  <a:ea typeface="思源黑体" pitchFamily="34" charset="-122"/>
                </a:rPr>
                <a:t>Concept and significance</a:t>
              </a:r>
              <a:endParaRPr lang="en-US" altLang="zh-CN" b="1" dirty="0">
                <a:solidFill>
                  <a:srgbClr val="313D51"/>
                </a:solidFill>
                <a:latin typeface="思源黑体" pitchFamily="34" charset="-122"/>
                <a:ea typeface="思源黑体" pitchFamily="34" charset="-122"/>
              </a:endParaRPr>
            </a:p>
          </p:txBody>
        </p:sp>
        <p:sp>
          <p:nvSpPr>
            <p:cNvPr id="102" name="TextBox 53"/>
            <p:cNvSpPr txBox="1"/>
            <p:nvPr/>
          </p:nvSpPr>
          <p:spPr>
            <a:xfrm>
              <a:off x="914599" y="1752245"/>
              <a:ext cx="3000483" cy="312420"/>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r">
                <a:lnSpc>
                  <a:spcPct val="120000"/>
                </a:lnSpc>
              </a:pPr>
              <a:endParaRPr lang="zh-CN" altLang="en-US" sz="1200" dirty="0">
                <a:solidFill>
                  <a:schemeClr val="tx1">
                    <a:lumMod val="65000"/>
                    <a:lumOff val="35000"/>
                  </a:schemeClr>
                </a:solidFill>
                <a:latin typeface="思源黑体" pitchFamily="34" charset="-122"/>
                <a:ea typeface="思源黑体" pitchFamily="34" charset="-122"/>
              </a:endParaRPr>
            </a:p>
          </p:txBody>
        </p:sp>
      </p:grpSp>
      <p:grpSp>
        <p:nvGrpSpPr>
          <p:cNvPr id="103" name="组合 102"/>
          <p:cNvGrpSpPr/>
          <p:nvPr/>
        </p:nvGrpSpPr>
        <p:grpSpPr>
          <a:xfrm>
            <a:off x="7784878" y="2362366"/>
            <a:ext cx="3391535" cy="1087755"/>
            <a:chOff x="7879058" y="1378199"/>
            <a:chExt cx="3054190" cy="1087755"/>
          </a:xfrm>
        </p:grpSpPr>
        <p:sp>
          <p:nvSpPr>
            <p:cNvPr id="104" name="TextBox 52"/>
            <p:cNvSpPr txBox="1"/>
            <p:nvPr/>
          </p:nvSpPr>
          <p:spPr>
            <a:xfrm>
              <a:off x="7879058" y="1378199"/>
              <a:ext cx="3054190" cy="1087755"/>
            </a:xfrm>
            <a:prstGeom prst="rect">
              <a:avLst/>
            </a:prstGeom>
            <a:noFill/>
          </p:spPr>
          <p:txBody>
            <a:bodyPr wrap="square">
              <a:spAutoFit/>
            </a:bodyPr>
            <a:lstStyle/>
            <a:p>
              <a:pPr>
                <a:lnSpc>
                  <a:spcPct val="120000"/>
                </a:lnSpc>
                <a:buFont typeface="Arial" panose="020B0604020202020204" pitchFamily="34" charset="0"/>
                <a:buNone/>
                <a:defRPr/>
              </a:pPr>
              <a:r>
                <a:rPr lang="en-US" altLang="zh-CN" b="1" dirty="0">
                  <a:solidFill>
                    <a:srgbClr val="313D51"/>
                  </a:solidFill>
                  <a:latin typeface="思源黑体" pitchFamily="34" charset="-122"/>
                  <a:ea typeface="思源黑体" pitchFamily="34" charset="-122"/>
                  <a:sym typeface="+mn-ea"/>
                </a:rPr>
                <a:t>Sleep impact the emotion brain</a:t>
              </a:r>
              <a:endParaRPr lang="en-US" altLang="zh-CN" b="1" dirty="0">
                <a:solidFill>
                  <a:srgbClr val="313D51"/>
                </a:solidFill>
                <a:latin typeface="思源黑体" pitchFamily="34" charset="-122"/>
                <a:ea typeface="思源黑体" pitchFamily="34" charset="-122"/>
              </a:endParaRPr>
            </a:p>
            <a:p>
              <a:pPr>
                <a:lnSpc>
                  <a:spcPct val="120000"/>
                </a:lnSpc>
                <a:buFont typeface="Arial" panose="020B0604020202020204" pitchFamily="34" charset="0"/>
                <a:buNone/>
                <a:defRPr/>
              </a:pPr>
              <a:endParaRPr lang="en-US" altLang="zh-CN" b="1" dirty="0">
                <a:solidFill>
                  <a:srgbClr val="313D51"/>
                </a:solidFill>
                <a:latin typeface="思源黑体" pitchFamily="34" charset="-122"/>
                <a:ea typeface="思源黑体" pitchFamily="34" charset="-122"/>
              </a:endParaRPr>
            </a:p>
          </p:txBody>
        </p:sp>
        <p:sp>
          <p:nvSpPr>
            <p:cNvPr id="105" name="TextBox 53"/>
            <p:cNvSpPr txBox="1"/>
            <p:nvPr/>
          </p:nvSpPr>
          <p:spPr>
            <a:xfrm>
              <a:off x="7892156" y="1752245"/>
              <a:ext cx="3000483" cy="312420"/>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nSpc>
                  <a:spcPct val="120000"/>
                </a:lnSpc>
              </a:pPr>
              <a:endParaRPr lang="zh-CN" altLang="en-US" sz="1200" dirty="0">
                <a:solidFill>
                  <a:schemeClr val="tx1">
                    <a:lumMod val="65000"/>
                    <a:lumOff val="35000"/>
                  </a:schemeClr>
                </a:solidFill>
                <a:latin typeface="思源黑体" pitchFamily="34" charset="-122"/>
                <a:ea typeface="思源黑体" pitchFamily="34" charset="-122"/>
              </a:endParaRPr>
            </a:p>
          </p:txBody>
        </p:sp>
      </p:grpSp>
      <p:grpSp>
        <p:nvGrpSpPr>
          <p:cNvPr id="106" name="组合 105"/>
          <p:cNvGrpSpPr/>
          <p:nvPr/>
        </p:nvGrpSpPr>
        <p:grpSpPr>
          <a:xfrm>
            <a:off x="-416919" y="4609439"/>
            <a:ext cx="4584065" cy="755650"/>
            <a:chOff x="-536048" y="4295656"/>
            <a:chExt cx="4555116" cy="755650"/>
          </a:xfrm>
        </p:grpSpPr>
        <p:sp>
          <p:nvSpPr>
            <p:cNvPr id="107" name="TextBox 52"/>
            <p:cNvSpPr txBox="1"/>
            <p:nvPr/>
          </p:nvSpPr>
          <p:spPr>
            <a:xfrm>
              <a:off x="-536048" y="4295656"/>
              <a:ext cx="4555116" cy="755650"/>
            </a:xfrm>
            <a:prstGeom prst="rect">
              <a:avLst/>
            </a:prstGeom>
            <a:noFill/>
          </p:spPr>
          <p:txBody>
            <a:bodyPr wrap="square">
              <a:spAutoFit/>
            </a:bodyPr>
            <a:lstStyle/>
            <a:p>
              <a:pPr algn="r">
                <a:lnSpc>
                  <a:spcPct val="120000"/>
                </a:lnSpc>
                <a:buFont typeface="Arial" panose="020B0604020202020204" pitchFamily="34" charset="0"/>
                <a:buNone/>
                <a:defRPr/>
              </a:pPr>
              <a:r>
                <a:rPr lang="en-US" altLang="zh-CN" b="1" dirty="0">
                  <a:solidFill>
                    <a:srgbClr val="313D51"/>
                  </a:solidFill>
                  <a:latin typeface="思源黑体" pitchFamily="34" charset="-122"/>
                  <a:ea typeface="思源黑体" pitchFamily="34" charset="-122"/>
                  <a:sym typeface="+mn-ea"/>
                </a:rPr>
                <a:t>The effects of memory on brain</a:t>
              </a:r>
              <a:endParaRPr lang="en-US" altLang="zh-CN" b="1" dirty="0">
                <a:solidFill>
                  <a:srgbClr val="313D51"/>
                </a:solidFill>
                <a:latin typeface="思源黑体" pitchFamily="34" charset="-122"/>
                <a:ea typeface="思源黑体" pitchFamily="34" charset="-122"/>
              </a:endParaRPr>
            </a:p>
            <a:p>
              <a:pPr algn="r">
                <a:lnSpc>
                  <a:spcPct val="120000"/>
                </a:lnSpc>
                <a:buFont typeface="Arial" panose="020B0604020202020204" pitchFamily="34" charset="0"/>
                <a:buNone/>
                <a:defRPr/>
              </a:pPr>
              <a:endParaRPr lang="en-US" altLang="zh-CN" b="1" dirty="0">
                <a:solidFill>
                  <a:srgbClr val="313D51"/>
                </a:solidFill>
                <a:latin typeface="思源黑体" pitchFamily="34" charset="-122"/>
                <a:ea typeface="思源黑体" pitchFamily="34" charset="-122"/>
              </a:endParaRPr>
            </a:p>
          </p:txBody>
        </p:sp>
        <p:sp>
          <p:nvSpPr>
            <p:cNvPr id="108" name="TextBox 53"/>
            <p:cNvSpPr txBox="1"/>
            <p:nvPr/>
          </p:nvSpPr>
          <p:spPr>
            <a:xfrm>
              <a:off x="914599" y="4399192"/>
              <a:ext cx="3000483" cy="312420"/>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r">
                <a:lnSpc>
                  <a:spcPct val="120000"/>
                </a:lnSpc>
              </a:pPr>
              <a:endParaRPr lang="zh-CN" altLang="en-US" sz="1200" dirty="0">
                <a:solidFill>
                  <a:schemeClr val="tx1">
                    <a:lumMod val="65000"/>
                    <a:lumOff val="35000"/>
                  </a:schemeClr>
                </a:solidFill>
                <a:latin typeface="思源黑体" pitchFamily="34" charset="-122"/>
                <a:ea typeface="思源黑体" pitchFamily="34" charset="-122"/>
              </a:endParaRPr>
            </a:p>
          </p:txBody>
        </p:sp>
      </p:grpSp>
      <p:grpSp>
        <p:nvGrpSpPr>
          <p:cNvPr id="109" name="组合 108"/>
          <p:cNvGrpSpPr/>
          <p:nvPr/>
        </p:nvGrpSpPr>
        <p:grpSpPr>
          <a:xfrm>
            <a:off x="7773263" y="4609439"/>
            <a:ext cx="3346443" cy="686466"/>
            <a:chOff x="7879058" y="4025146"/>
            <a:chExt cx="3013583" cy="686466"/>
          </a:xfrm>
        </p:grpSpPr>
        <p:sp>
          <p:nvSpPr>
            <p:cNvPr id="110" name="TextBox 52"/>
            <p:cNvSpPr txBox="1"/>
            <p:nvPr/>
          </p:nvSpPr>
          <p:spPr>
            <a:xfrm>
              <a:off x="7879058" y="4025146"/>
              <a:ext cx="1974779" cy="423545"/>
            </a:xfrm>
            <a:prstGeom prst="rect">
              <a:avLst/>
            </a:prstGeom>
            <a:noFill/>
          </p:spPr>
          <p:txBody>
            <a:bodyPr wrap="square">
              <a:spAutoFit/>
            </a:bodyPr>
            <a:lstStyle/>
            <a:p>
              <a:pPr fontAlgn="base">
                <a:lnSpc>
                  <a:spcPct val="120000"/>
                </a:lnSpc>
                <a:spcBef>
                  <a:spcPct val="0"/>
                </a:spcBef>
                <a:spcAft>
                  <a:spcPct val="0"/>
                </a:spcAft>
                <a:buFontTx/>
                <a:buNone/>
              </a:pPr>
              <a:r>
                <a:rPr lang="en-US" altLang="zh-CN" b="1" dirty="0">
                  <a:solidFill>
                    <a:srgbClr val="313D51"/>
                  </a:solidFill>
                  <a:latin typeface="思源黑体" pitchFamily="34" charset="-122"/>
                  <a:ea typeface="思源黑体" pitchFamily="34" charset="-122"/>
                  <a:sym typeface="+mn-ea"/>
                </a:rPr>
                <a:t>Sleep deprivation</a:t>
              </a:r>
              <a:endParaRPr lang="en-US" altLang="zh-CN" b="1" dirty="0">
                <a:solidFill>
                  <a:srgbClr val="313D51"/>
                </a:solidFill>
                <a:latin typeface="思源黑体" pitchFamily="34" charset="-122"/>
                <a:ea typeface="思源黑体" pitchFamily="34" charset="-122"/>
              </a:endParaRPr>
            </a:p>
          </p:txBody>
        </p:sp>
        <p:sp>
          <p:nvSpPr>
            <p:cNvPr id="111" name="TextBox 53"/>
            <p:cNvSpPr txBox="1"/>
            <p:nvPr/>
          </p:nvSpPr>
          <p:spPr>
            <a:xfrm>
              <a:off x="7892158" y="4399192"/>
              <a:ext cx="3000483" cy="312420"/>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nSpc>
                  <a:spcPct val="120000"/>
                </a:lnSpc>
              </a:pPr>
              <a:endParaRPr lang="zh-CN" altLang="en-US" sz="1200" dirty="0">
                <a:solidFill>
                  <a:schemeClr val="tx1">
                    <a:lumMod val="65000"/>
                    <a:lumOff val="35000"/>
                  </a:schemeClr>
                </a:solidFill>
                <a:latin typeface="思源黑体" pitchFamily="34" charset="-122"/>
                <a:ea typeface="思源黑体" pitchFamily="34" charset="-122"/>
              </a:endParaRPr>
            </a:p>
          </p:txBody>
        </p:sp>
      </p:grpSp>
      <p:sp>
        <p:nvSpPr>
          <p:cNvPr id="2" name="标题 1"/>
          <p:cNvSpPr>
            <a:spLocks noGrp="1"/>
          </p:cNvSpPr>
          <p:nvPr>
            <p:ph type="title"/>
          </p:nvPr>
        </p:nvSpPr>
        <p:spPr/>
        <p:txBody>
          <a:bodyPr/>
          <a:lstStyle/>
          <a:p>
            <a:r>
              <a:rPr lang="en-US" altLang="zh-CN"/>
              <a:t>Brief summary</a:t>
            </a:r>
            <a:endParaRPr lang="en-US" altLang="zh-CN"/>
          </a:p>
        </p:txBody>
      </p:sp>
      <p:pic>
        <p:nvPicPr>
          <p:cNvPr id="8" name="图片 7"/>
          <p:cNvPicPr>
            <a:picLocks noChangeAspect="1"/>
          </p:cNvPicPr>
          <p:nvPr/>
        </p:nvPicPr>
        <p:blipFill>
          <a:blip r:embed="rId1"/>
          <a:stretch>
            <a:fillRect/>
          </a:stretch>
        </p:blipFill>
        <p:spPr>
          <a:xfrm>
            <a:off x="4585970" y="480695"/>
            <a:ext cx="2857500" cy="188150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circle(in)">
                                      <p:cBhvr>
                                        <p:cTn id="7" dur="2000"/>
                                        <p:tgtEl>
                                          <p:spTgt spid="84"/>
                                        </p:tgtEl>
                                      </p:cBhvr>
                                    </p:animEffect>
                                  </p:childTnLst>
                                </p:cTn>
                              </p:par>
                              <p:par>
                                <p:cTn id="8" presetID="6" presetClass="entr" presetSubtype="16"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circle(in)">
                                      <p:cBhvr>
                                        <p:cTn id="10" dur="2000"/>
                                        <p:tgtEl>
                                          <p:spTgt spid="92"/>
                                        </p:tgtEl>
                                      </p:cBhvr>
                                    </p:animEffect>
                                  </p:childTnLst>
                                </p:cTn>
                              </p:par>
                              <p:par>
                                <p:cTn id="11" presetID="6" presetClass="entr" presetSubtype="16"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circle(in)">
                                      <p:cBhvr>
                                        <p:cTn id="13" dur="2000"/>
                                        <p:tgtEl>
                                          <p:spTgt spid="96"/>
                                        </p:tgtEl>
                                      </p:cBhvr>
                                    </p:animEffect>
                                  </p:childTnLst>
                                </p:cTn>
                              </p:par>
                              <p:par>
                                <p:cTn id="14" presetID="6" presetClass="entr" presetSubtype="16" fill="hold"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circle(in)">
                                      <p:cBhvr>
                                        <p:cTn id="16" dur="2000"/>
                                        <p:tgtEl>
                                          <p:spTgt spid="88"/>
                                        </p:tgtEl>
                                      </p:cBhvr>
                                    </p:animEffect>
                                  </p:childTnLst>
                                </p:cTn>
                              </p:par>
                            </p:childTnLst>
                          </p:cTn>
                        </p:par>
                        <p:par>
                          <p:cTn id="17" fill="hold">
                            <p:stCondLst>
                              <p:cond delay="2000"/>
                            </p:stCondLst>
                            <p:childTnLst>
                              <p:par>
                                <p:cTn id="18" presetID="42" presetClass="entr" presetSubtype="0" fill="hold" nodeType="after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0"/>
                                        <p:tgtEl>
                                          <p:spTgt spid="100"/>
                                        </p:tgtEl>
                                      </p:cBhvr>
                                    </p:animEffect>
                                    <p:anim calcmode="lin" valueType="num">
                                      <p:cBhvr>
                                        <p:cTn id="21" dur="1000" fill="hold"/>
                                        <p:tgtEl>
                                          <p:spTgt spid="100"/>
                                        </p:tgtEl>
                                        <p:attrNameLst>
                                          <p:attrName>ppt_x</p:attrName>
                                        </p:attrNameLst>
                                      </p:cBhvr>
                                      <p:tavLst>
                                        <p:tav tm="0">
                                          <p:val>
                                            <p:strVal val="#ppt_x"/>
                                          </p:val>
                                        </p:tav>
                                        <p:tav tm="100000">
                                          <p:val>
                                            <p:strVal val="#ppt_x"/>
                                          </p:val>
                                        </p:tav>
                                      </p:tavLst>
                                    </p:anim>
                                    <p:anim calcmode="lin" valueType="num">
                                      <p:cBhvr>
                                        <p:cTn id="22" dur="1000" fill="hold"/>
                                        <p:tgtEl>
                                          <p:spTgt spid="100"/>
                                        </p:tgtEl>
                                        <p:attrNameLst>
                                          <p:attrName>ppt_y</p:attrName>
                                        </p:attrNameLst>
                                      </p:cBhvr>
                                      <p:tavLst>
                                        <p:tav tm="0">
                                          <p:val>
                                            <p:strVal val="#ppt_y+.1"/>
                                          </p:val>
                                        </p:tav>
                                        <p:tav tm="100000">
                                          <p:val>
                                            <p:strVal val="#ppt_y"/>
                                          </p:val>
                                        </p:tav>
                                      </p:tavLst>
                                    </p:anim>
                                  </p:childTnLst>
                                </p:cTn>
                              </p:par>
                            </p:childTnLst>
                          </p:cTn>
                        </p:par>
                        <p:par>
                          <p:cTn id="23" fill="hold">
                            <p:stCondLst>
                              <p:cond delay="3000"/>
                            </p:stCondLst>
                            <p:childTnLst>
                              <p:par>
                                <p:cTn id="24" presetID="42" presetClass="entr" presetSubtype="0" fill="hold" nodeType="after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fade">
                                      <p:cBhvr>
                                        <p:cTn id="26" dur="1000"/>
                                        <p:tgtEl>
                                          <p:spTgt spid="106"/>
                                        </p:tgtEl>
                                      </p:cBhvr>
                                    </p:animEffect>
                                    <p:anim calcmode="lin" valueType="num">
                                      <p:cBhvr>
                                        <p:cTn id="27" dur="1000" fill="hold"/>
                                        <p:tgtEl>
                                          <p:spTgt spid="106"/>
                                        </p:tgtEl>
                                        <p:attrNameLst>
                                          <p:attrName>ppt_x</p:attrName>
                                        </p:attrNameLst>
                                      </p:cBhvr>
                                      <p:tavLst>
                                        <p:tav tm="0">
                                          <p:val>
                                            <p:strVal val="#ppt_x"/>
                                          </p:val>
                                        </p:tav>
                                        <p:tav tm="100000">
                                          <p:val>
                                            <p:strVal val="#ppt_x"/>
                                          </p:val>
                                        </p:tav>
                                      </p:tavLst>
                                    </p:anim>
                                    <p:anim calcmode="lin" valueType="num">
                                      <p:cBhvr>
                                        <p:cTn id="28" dur="1000" fill="hold"/>
                                        <p:tgtEl>
                                          <p:spTgt spid="106"/>
                                        </p:tgtEl>
                                        <p:attrNameLst>
                                          <p:attrName>ppt_y</p:attrName>
                                        </p:attrNameLst>
                                      </p:cBhvr>
                                      <p:tavLst>
                                        <p:tav tm="0">
                                          <p:val>
                                            <p:strVal val="#ppt_y+.1"/>
                                          </p:val>
                                        </p:tav>
                                        <p:tav tm="100000">
                                          <p:val>
                                            <p:strVal val="#ppt_y"/>
                                          </p:val>
                                        </p:tav>
                                      </p:tavLst>
                                    </p:anim>
                                  </p:childTnLst>
                                </p:cTn>
                              </p:par>
                            </p:childTnLst>
                          </p:cTn>
                        </p:par>
                        <p:par>
                          <p:cTn id="29" fill="hold">
                            <p:stCondLst>
                              <p:cond delay="4000"/>
                            </p:stCondLst>
                            <p:childTnLst>
                              <p:par>
                                <p:cTn id="30" presetID="42" presetClass="entr" presetSubtype="0" fill="hold" nodeType="afterEffect">
                                  <p:stCondLst>
                                    <p:cond delay="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1000"/>
                                        <p:tgtEl>
                                          <p:spTgt spid="109"/>
                                        </p:tgtEl>
                                      </p:cBhvr>
                                    </p:animEffect>
                                    <p:anim calcmode="lin" valueType="num">
                                      <p:cBhvr>
                                        <p:cTn id="33" dur="1000" fill="hold"/>
                                        <p:tgtEl>
                                          <p:spTgt spid="109"/>
                                        </p:tgtEl>
                                        <p:attrNameLst>
                                          <p:attrName>ppt_x</p:attrName>
                                        </p:attrNameLst>
                                      </p:cBhvr>
                                      <p:tavLst>
                                        <p:tav tm="0">
                                          <p:val>
                                            <p:strVal val="#ppt_x"/>
                                          </p:val>
                                        </p:tav>
                                        <p:tav tm="100000">
                                          <p:val>
                                            <p:strVal val="#ppt_x"/>
                                          </p:val>
                                        </p:tav>
                                      </p:tavLst>
                                    </p:anim>
                                    <p:anim calcmode="lin" valueType="num">
                                      <p:cBhvr>
                                        <p:cTn id="34" dur="1000" fill="hold"/>
                                        <p:tgtEl>
                                          <p:spTgt spid="109"/>
                                        </p:tgtEl>
                                        <p:attrNameLst>
                                          <p:attrName>ppt_y</p:attrName>
                                        </p:attrNameLst>
                                      </p:cBhvr>
                                      <p:tavLst>
                                        <p:tav tm="0">
                                          <p:val>
                                            <p:strVal val="#ppt_y+.1"/>
                                          </p:val>
                                        </p:tav>
                                        <p:tav tm="100000">
                                          <p:val>
                                            <p:strVal val="#ppt_y"/>
                                          </p:val>
                                        </p:tav>
                                      </p:tavLst>
                                    </p:anim>
                                  </p:childTnLst>
                                </p:cTn>
                              </p:par>
                            </p:childTnLst>
                          </p:cTn>
                        </p:par>
                        <p:par>
                          <p:cTn id="35" fill="hold">
                            <p:stCondLst>
                              <p:cond delay="5000"/>
                            </p:stCondLst>
                            <p:childTnLst>
                              <p:par>
                                <p:cTn id="36" presetID="42" presetClass="entr" presetSubtype="0" fill="hold" nodeType="after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fade">
                                      <p:cBhvr>
                                        <p:cTn id="38" dur="1000"/>
                                        <p:tgtEl>
                                          <p:spTgt spid="103"/>
                                        </p:tgtEl>
                                      </p:cBhvr>
                                    </p:animEffect>
                                    <p:anim calcmode="lin" valueType="num">
                                      <p:cBhvr>
                                        <p:cTn id="39" dur="1000" fill="hold"/>
                                        <p:tgtEl>
                                          <p:spTgt spid="103"/>
                                        </p:tgtEl>
                                        <p:attrNameLst>
                                          <p:attrName>ppt_x</p:attrName>
                                        </p:attrNameLst>
                                      </p:cBhvr>
                                      <p:tavLst>
                                        <p:tav tm="0">
                                          <p:val>
                                            <p:strVal val="#ppt_x"/>
                                          </p:val>
                                        </p:tav>
                                        <p:tav tm="100000">
                                          <p:val>
                                            <p:strVal val="#ppt_x"/>
                                          </p:val>
                                        </p:tav>
                                      </p:tavLst>
                                    </p:anim>
                                    <p:anim calcmode="lin" valueType="num">
                                      <p:cBhvr>
                                        <p:cTn id="40" dur="1000" fill="hold"/>
                                        <p:tgtEl>
                                          <p:spTgt spid="103"/>
                                        </p:tgtEl>
                                        <p:attrNameLst>
                                          <p:attrName>ppt_y</p:attrName>
                                        </p:attrNameLst>
                                      </p:cBhvr>
                                      <p:tavLst>
                                        <p:tav tm="0">
                                          <p:val>
                                            <p:strVal val="#ppt_y+.1"/>
                                          </p:val>
                                        </p:tav>
                                        <p:tav tm="100000">
                                          <p:val>
                                            <p:strVal val="#ppt_y"/>
                                          </p:val>
                                        </p:tav>
                                      </p:tavLst>
                                    </p:anim>
                                  </p:childTnLst>
                                </p:cTn>
                              </p:par>
                              <p:par>
                                <p:cTn id="41" presetID="18" presetClass="path" presetSubtype="0" accel="50000" decel="50000" fill="hold" nodeType="withEffect">
                                  <p:stCondLst>
                                    <p:cond delay="0"/>
                                  </p:stCondLst>
                                  <p:childTnLst>
                                    <p:animMotion origin="layout" path="M 0 0 C 0.001 0.034 0.011 0.065 0.028 0.085 C 0.028 0.086 0.055 0.113 0.055 0.112 C 0.07 0.127 0.079 0.148 0.079 0.17 C 0.079 0.214 0.044 0.249 0 0.25 C -0.044 0.249 -0.079 0.214 -0.079 0.17 C -0.079 0.148 -0.07 0.127 -0.055 0.112 C -0.055 0.113 -0.028 0.086 -0.028 0.085 C -0.011 0.065 -0.001 0.034 0 0 Z" pathEditMode="relative" ptsTypes="">
                                      <p:cBhvr>
                                        <p:cTn id="42"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2885401" y="2443843"/>
            <a:ext cx="1643400"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02</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876558" y="2717512"/>
            <a:ext cx="4238307" cy="2122805"/>
          </a:xfrm>
          <a:prstGeom prst="rect">
            <a:avLst/>
          </a:prstGeom>
          <a:noFill/>
        </p:spPr>
        <p:txBody>
          <a:bodyPr wrap="square" rtlCol="0">
            <a:spAutoFit/>
            <a:scene3d>
              <a:camera prst="orthographicFront"/>
              <a:lightRig rig="threePt" dir="t"/>
            </a:scene3d>
            <a:sp3d contourW="12700"/>
          </a:bodyPr>
          <a:lstStyle/>
          <a:p>
            <a:r>
              <a:rPr lang="en-US" altLang="zh-CN" sz="4400" b="1" dirty="0">
                <a:solidFill>
                  <a:schemeClr val="bg1"/>
                </a:solidFill>
                <a:latin typeface="思源黑体" pitchFamily="34" charset="-122"/>
                <a:ea typeface="思源黑体" pitchFamily="34" charset="-122"/>
              </a:rPr>
              <a:t>Sleep Impact the Emotion Brain</a:t>
            </a:r>
            <a:endParaRPr lang="en-US" altLang="zh-CN" sz="4400" b="1" dirty="0">
              <a:solidFill>
                <a:schemeClr val="bg1"/>
              </a:solidFill>
              <a:latin typeface="思源黑体" pitchFamily="34" charset="-122"/>
              <a:ea typeface="思源黑体" pitchFamily="34" charset="-122"/>
            </a:endParaRP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8)">
                                      <p:cBhvr>
                                        <p:cTn id="12" dur="1000"/>
                                        <p:tgtEl>
                                          <p:spTgt spid="17"/>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1500"/>
                            </p:stCondLst>
                            <p:childTnLst>
                              <p:par>
                                <p:cTn id="24" presetID="12" presetClass="entr" presetSubtype="2"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7" grpId="0" bldLvl="0" animBg="1"/>
      <p:bldP spid="24" grpId="0"/>
      <p:bldP spid="25" grpId="0"/>
    </p:bldLst>
  </p:timing>
</p:sld>
</file>

<file path=ppt/tags/tag1.xml><?xml version="1.0" encoding="utf-8"?>
<p:tagLst xmlns:p="http://schemas.openxmlformats.org/presentationml/2006/main">
  <p:tag name="PA" val="v3.2.0"/>
</p:tagLst>
</file>

<file path=ppt/tags/tag10.xml><?xml version="1.0" encoding="utf-8"?>
<p:tagLst xmlns:p="http://schemas.openxmlformats.org/presentationml/2006/main">
  <p:tag name="KSO_WPP_MARK_KEY" val="fd92892a-733d-4f07-9d18-be536c40007e"/>
  <p:tag name="COMMONDATA" val="eyJoZGlkIjoiMmY4ZjA4YjRjNTRjNzVkMjcyMTMyNzUxMWMxZmE2ZTkifQ=="/>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KSO_WM_UNIT_PLACING_PICTURE_USER_VIEWPORT" val="{&quot;height&quot;:2189.7354330708663,&quot;width&quot;:2189.7385826771656}"/>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KSO_WM_UNIT_PLACING_PICTURE_USER_VIEWPORT" val="{&quot;height&quot;:1955,&quot;width&quot;:1837}"/>
</p:tagLst>
</file>

<file path=ppt/tags/tag6.xml><?xml version="1.0" encoding="utf-8"?>
<p:tagLst xmlns:p="http://schemas.openxmlformats.org/presentationml/2006/main">
  <p:tag name="KSO_WM_UNIT_PLACING_PICTURE_USER_VIEWPORT" val="{&quot;height&quot;:8275,&quot;width&quot;:17974}"/>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KSO_WM_UNIT_PLACING_PICTURE_USER_VIEWPORT" val="{&quot;height&quot;:1955,&quot;width&quot;:1837}"/>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F0F2F4"/>
      </a:lt2>
      <a:accent1>
        <a:srgbClr val="D90944"/>
      </a:accent1>
      <a:accent2>
        <a:srgbClr val="243B7A"/>
      </a:accent2>
      <a:accent3>
        <a:srgbClr val="5188E1"/>
      </a:accent3>
      <a:accent4>
        <a:srgbClr val="F65083"/>
      </a:accent4>
      <a:accent5>
        <a:srgbClr val="FFFFFF"/>
      </a:accent5>
      <a:accent6>
        <a:srgbClr val="FFFFFF"/>
      </a:accent6>
      <a:hlink>
        <a:srgbClr val="FFFFFF"/>
      </a:hlink>
      <a:folHlink>
        <a:srgbClr val="FFFFFF"/>
      </a:folHlink>
    </a:clrScheme>
    <a:fontScheme name="自定义 7">
      <a:majorFont>
        <a:latin typeface="Segoe UI"/>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4732</Words>
  <Application>WPS 演示</Application>
  <PresentationFormat>宽屏</PresentationFormat>
  <Paragraphs>278</Paragraphs>
  <Slides>24</Slides>
  <Notes>19</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24</vt:i4>
      </vt:variant>
    </vt:vector>
  </HeadingPairs>
  <TitlesOfParts>
    <vt:vector size="45" baseType="lpstr">
      <vt:lpstr>Arial</vt:lpstr>
      <vt:lpstr>宋体</vt:lpstr>
      <vt:lpstr>Wingdings</vt:lpstr>
      <vt:lpstr>思源黑体</vt:lpstr>
      <vt:lpstr>黑体</vt:lpstr>
      <vt:lpstr>Adobe 仿宋 Std R</vt:lpstr>
      <vt:lpstr>微软雅黑</vt:lpstr>
      <vt:lpstr>仿宋_GB2312</vt:lpstr>
      <vt:lpstr>Calibri</vt:lpstr>
      <vt:lpstr>Agency FB</vt:lpstr>
      <vt:lpstr>Trebuchet MS</vt:lpstr>
      <vt:lpstr>Rockwell</vt:lpstr>
      <vt:lpstr>Times New Roman</vt:lpstr>
      <vt:lpstr>仿宋</vt:lpstr>
      <vt:lpstr>Arial Unicode MS</vt:lpstr>
      <vt:lpstr>Cambria</vt:lpstr>
      <vt:lpstr>Helvetica</vt:lpstr>
      <vt:lpstr>微软雅黑 Light</vt:lpstr>
      <vt:lpstr>Segoe Script</vt:lpstr>
      <vt:lpstr>Segoe UI</vt:lpstr>
      <vt:lpstr>Office 主题</vt:lpstr>
      <vt:lpstr>PowerPoint 演示文稿</vt:lpstr>
      <vt:lpstr>PowerPoint 演示文稿</vt:lpstr>
      <vt:lpstr>PowerPoint 演示文稿</vt:lpstr>
      <vt:lpstr>Concept</vt:lpstr>
      <vt:lpstr>Why sleep is so important for brain health </vt:lpstr>
      <vt:lpstr>PowerPoint 演示文稿</vt:lpstr>
      <vt:lpstr>Forein report theory support</vt:lpstr>
      <vt:lpstr>Brief summary</vt:lpstr>
      <vt:lpstr>PowerPoint 演示文稿</vt:lpstr>
      <vt:lpstr>PowerPoint 演示文稿</vt:lpstr>
      <vt:lpstr>PowerPoint 演示文稿</vt:lpstr>
      <vt:lpstr>PowerPoint 演示文稿</vt:lpstr>
      <vt:lpstr>PowerPoint 演示文稿</vt:lpstr>
      <vt:lpstr>conclusion：sleep deprivation can truly impact our emotion brain by this chain</vt:lpstr>
      <vt:lpstr>PowerPoint 演示文稿</vt:lpstr>
      <vt:lpstr>Retain memory Store memory correctly</vt:lpstr>
      <vt:lpstr>Retain memory</vt:lpstr>
      <vt:lpstr>Store memory correctly</vt:lpstr>
      <vt:lpstr>PowerPoint 演示文稿</vt:lpstr>
      <vt:lpstr>The Graph</vt:lpstr>
      <vt:lpstr>What Will We Become?</vt:lpstr>
      <vt:lpstr>Relative Countermeasures</vt:lpstr>
      <vt:lpstr>Reference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creator/>
  <dc:subject>https://www.ypppt.com/</dc:subject>
  <cp:lastModifiedBy>紫离 ベ夏殇</cp:lastModifiedBy>
  <cp:revision>25</cp:revision>
  <dcterms:created xsi:type="dcterms:W3CDTF">1900-01-01T00:00:00Z</dcterms:created>
  <dcterms:modified xsi:type="dcterms:W3CDTF">2023-03-03T04:50:14Z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739A4A190A2747D693E3FF76D97A82A9</vt:lpwstr>
  </property>
  <property fmtid="{D5CDD505-2E9C-101B-9397-08002B2CF9AE}" pid="3" name="KSOProductBuildVer">
    <vt:lpwstr>2052-11.1.0.13703</vt:lpwstr>
  </property>
</Properties>
</file>